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3"/>
  </p:notesMasterIdLst>
  <p:handoutMasterIdLst>
    <p:handoutMasterId r:id="rId44"/>
  </p:handoutMasterIdLst>
  <p:sldIdLst>
    <p:sldId id="1020" r:id="rId2"/>
    <p:sldId id="305" r:id="rId3"/>
    <p:sldId id="1090" r:id="rId4"/>
    <p:sldId id="1165" r:id="rId5"/>
    <p:sldId id="1111" r:id="rId6"/>
    <p:sldId id="1174" r:id="rId7"/>
    <p:sldId id="1166" r:id="rId8"/>
    <p:sldId id="1167" r:id="rId9"/>
    <p:sldId id="1234" r:id="rId10"/>
    <p:sldId id="1236" r:id="rId11"/>
    <p:sldId id="1185" r:id="rId12"/>
    <p:sldId id="1237" r:id="rId13"/>
    <p:sldId id="1175" r:id="rId14"/>
    <p:sldId id="1217" r:id="rId15"/>
    <p:sldId id="1246" r:id="rId16"/>
    <p:sldId id="1256" r:id="rId17"/>
    <p:sldId id="1247" r:id="rId18"/>
    <p:sldId id="1210" r:id="rId19"/>
    <p:sldId id="1239" r:id="rId20"/>
    <p:sldId id="1240" r:id="rId21"/>
    <p:sldId id="1238" r:id="rId22"/>
    <p:sldId id="1244" r:id="rId23"/>
    <p:sldId id="1245" r:id="rId24"/>
    <p:sldId id="1242" r:id="rId25"/>
    <p:sldId id="1243" r:id="rId26"/>
    <p:sldId id="1241" r:id="rId27"/>
    <p:sldId id="1211" r:id="rId28"/>
    <p:sldId id="1248" r:id="rId29"/>
    <p:sldId id="1213" r:id="rId30"/>
    <p:sldId id="1214" r:id="rId31"/>
    <p:sldId id="1215" r:id="rId32"/>
    <p:sldId id="1249" r:id="rId33"/>
    <p:sldId id="1216" r:id="rId34"/>
    <p:sldId id="1232" r:id="rId35"/>
    <p:sldId id="1219" r:id="rId36"/>
    <p:sldId id="1255" r:id="rId37"/>
    <p:sldId id="1251" r:id="rId38"/>
    <p:sldId id="1252" r:id="rId39"/>
    <p:sldId id="1180" r:id="rId40"/>
    <p:sldId id="1253" r:id="rId41"/>
    <p:sldId id="1254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59AC40C-2D92-AD4B-AA17-FB37FEDB4AE9}">
          <p14:sldIdLst>
            <p14:sldId id="1020"/>
            <p14:sldId id="305"/>
            <p14:sldId id="1090"/>
            <p14:sldId id="1165"/>
            <p14:sldId id="1111"/>
            <p14:sldId id="1174"/>
            <p14:sldId id="1166"/>
            <p14:sldId id="1167"/>
            <p14:sldId id="1234"/>
            <p14:sldId id="1236"/>
            <p14:sldId id="1185"/>
            <p14:sldId id="1237"/>
            <p14:sldId id="1175"/>
            <p14:sldId id="1217"/>
            <p14:sldId id="1246"/>
            <p14:sldId id="1256"/>
            <p14:sldId id="1247"/>
            <p14:sldId id="1210"/>
            <p14:sldId id="1239"/>
            <p14:sldId id="1240"/>
            <p14:sldId id="1238"/>
            <p14:sldId id="1244"/>
            <p14:sldId id="1245"/>
            <p14:sldId id="1242"/>
            <p14:sldId id="1243"/>
            <p14:sldId id="1241"/>
            <p14:sldId id="1211"/>
            <p14:sldId id="1248"/>
            <p14:sldId id="1213"/>
            <p14:sldId id="1214"/>
            <p14:sldId id="1215"/>
            <p14:sldId id="1249"/>
            <p14:sldId id="1216"/>
            <p14:sldId id="1232"/>
            <p14:sldId id="1219"/>
            <p14:sldId id="1255"/>
            <p14:sldId id="1251"/>
            <p14:sldId id="1252"/>
            <p14:sldId id="1180"/>
            <p14:sldId id="1253"/>
            <p14:sldId id="1254"/>
          </p14:sldIdLst>
        </p14:section>
        <p14:section name="Untitled Section" id="{6F2A47B3-1413-DD49-8B4F-E8DFD5EF62B6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57"/>
    <p:restoredTop sz="88132"/>
  </p:normalViewPr>
  <p:slideViewPr>
    <p:cSldViewPr snapToGrid="0" snapToObjects="1">
      <p:cViewPr varScale="1">
        <p:scale>
          <a:sx n="108" d="100"/>
          <a:sy n="108" d="100"/>
        </p:scale>
        <p:origin x="13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0" d="100"/>
          <a:sy n="70" d="100"/>
        </p:scale>
        <p:origin x="276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E25584-BAA1-A047-A111-B888A25036BF}" type="datetimeFigureOut">
              <a:rPr lang="en-US" smtClean="0"/>
              <a:t>7/23/19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6347EF-83B3-EA4C-8A41-2638AE5E4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620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AB398-5D09-A14F-86FD-4F73AFE66318}" type="datetimeFigureOut">
              <a:rPr lang="en-US" smtClean="0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E9475-3FD0-EF45-BAE9-234064E66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39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320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200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417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946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2754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592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168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036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92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419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05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FD61F-F140-2342-BFBA-D2A8B5DCCEF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1575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9756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686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8995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9820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714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8498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9029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1246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6892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851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462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5145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794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5019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8987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Why do you think this distribution is centered at 0?</a:t>
            </a:r>
          </a:p>
          <a:p>
            <a:r>
              <a:rPr lang="en-US"/>
              <a:t>https://www.polleverywhere.com/discourses/I3FvmINAvLtyWGkAayMt0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0668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045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0388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4269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4557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406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9963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5698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858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dirty="0"/>
              <a:t>What is a statistical model? How does it fit with other psychology models?</a:t>
            </a:r>
          </a:p>
          <a:p>
            <a:r>
              <a:rPr lang="is-IS" dirty="0"/>
              <a:t>We have theories...</a:t>
            </a:r>
          </a:p>
          <a:p>
            <a:r>
              <a:rPr lang="is-IS" dirty="0"/>
              <a:t>But most of them are probabalistic...</a:t>
            </a:r>
          </a:p>
          <a:p>
            <a:r>
              <a:rPr lang="is-IS" dirty="0"/>
              <a:t>A</a:t>
            </a:r>
            <a:r>
              <a:rPr lang="is-IS" baseline="0" dirty="0"/>
              <a:t> statistical model is a way to </a:t>
            </a:r>
          </a:p>
          <a:p>
            <a:pPr lvl="1"/>
            <a:r>
              <a:rPr lang="is-IS" baseline="0" dirty="0"/>
              <a:t>Explain variation</a:t>
            </a:r>
          </a:p>
          <a:p>
            <a:pPr lvl="1"/>
            <a:r>
              <a:rPr lang="is-IS" baseline="0" dirty="0"/>
              <a:t>Estimate the parameters of the DGP</a:t>
            </a:r>
          </a:p>
          <a:p>
            <a:pPr lvl="1"/>
            <a:r>
              <a:rPr lang="en-US" baseline="0" dirty="0"/>
              <a:t>Q</a:t>
            </a:r>
            <a:r>
              <a:rPr lang="is-IS" baseline="0" dirty="0"/>
              <a:t>uantify how far off our estimates might be</a:t>
            </a:r>
          </a:p>
          <a:p>
            <a:pPr lvl="1"/>
            <a:r>
              <a:rPr lang="en-US" baseline="0" dirty="0"/>
              <a:t>R</a:t>
            </a:r>
            <a:r>
              <a:rPr lang="is-IS" baseline="0" dirty="0"/>
              <a:t>ule out chance variation in sampling as an explanation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9D6FE0-2038-0340-B831-6C4F0AA9B2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818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449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244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319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548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4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1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19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jpe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19.tiff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1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1019E-0DE3-0647-9353-933A258C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10433"/>
            <a:ext cx="7886700" cy="1325563"/>
          </a:xfrm>
        </p:spPr>
        <p:txBody>
          <a:bodyPr/>
          <a:lstStyle/>
          <a:p>
            <a:r>
              <a:rPr lang="en-US" dirty="0"/>
              <a:t>Getting started…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08E297-B95F-604F-A154-3C47FF973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295" y="1277373"/>
            <a:ext cx="7886700" cy="2748720"/>
          </a:xfrm>
        </p:spPr>
        <p:txBody>
          <a:bodyPr>
            <a:normAutofit/>
          </a:bodyPr>
          <a:lstStyle/>
          <a:p>
            <a:r>
              <a:rPr lang="en-US" b="1" dirty="0"/>
              <a:t>Please sit in rows A through J only</a:t>
            </a:r>
          </a:p>
          <a:p>
            <a:r>
              <a:rPr lang="en-US" b="1" dirty="0"/>
              <a:t>Form groups of 3-5 students</a:t>
            </a:r>
          </a:p>
          <a:p>
            <a:r>
              <a:rPr lang="en-US" b="1" dirty="0"/>
              <a:t>Discuss: what are you most confused about?</a:t>
            </a:r>
          </a:p>
          <a:p>
            <a:pPr lvl="1"/>
            <a:r>
              <a:rPr lang="en-US" sz="2000" b="1" dirty="0"/>
              <a:t>Post questions on Ask For Me!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03BD7B-BDD3-3C49-B686-EFED0BC7B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310" y="3944205"/>
            <a:ext cx="5175380" cy="191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11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29A6BB-9F9D-C042-A076-10379F527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17" y="297543"/>
            <a:ext cx="3835337" cy="23263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7020E0-6444-4F49-A2E7-3C8F2D6AB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817" y="2628900"/>
            <a:ext cx="3886200" cy="800100"/>
          </a:xfrm>
          <a:prstGeom prst="rect">
            <a:avLst/>
          </a:prstGeom>
          <a:ln>
            <a:solidFill>
              <a:schemeClr val="accent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F5BC20-C3A8-A649-B58B-B6983B3ED3D8}"/>
                  </a:ext>
                </a:extLst>
              </p:cNvPr>
              <p:cNvSpPr txBox="1"/>
              <p:nvPr/>
            </p:nvSpPr>
            <p:spPr>
              <a:xfrm>
                <a:off x="4287567" y="536550"/>
                <a:ext cx="4455066" cy="707886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F5BC20-C3A8-A649-B58B-B6983B3ED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567" y="536550"/>
                <a:ext cx="4455066" cy="707886"/>
              </a:xfrm>
              <a:prstGeom prst="rect">
                <a:avLst/>
              </a:prstGeom>
              <a:blipFill>
                <a:blip r:embed="rId5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FF9925-95B6-1948-BA6E-11147D539426}"/>
                  </a:ext>
                </a:extLst>
              </p:cNvPr>
              <p:cNvSpPr txBox="1"/>
              <p:nvPr/>
            </p:nvSpPr>
            <p:spPr>
              <a:xfrm>
                <a:off x="4287567" y="1502570"/>
                <a:ext cx="2885470" cy="707886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FF9925-95B6-1948-BA6E-11147D539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567" y="1502570"/>
                <a:ext cx="2885470" cy="707886"/>
              </a:xfrm>
              <a:prstGeom prst="rect">
                <a:avLst/>
              </a:prstGeom>
              <a:blipFill>
                <a:blip r:embed="rId6"/>
                <a:stretch>
                  <a:fillRect l="-439"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A6613A75-0A60-F343-8F94-F8221708F8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995" y="3802254"/>
                <a:ext cx="7569844" cy="1690582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>
                    <a:solidFill>
                      <a:schemeClr val="accent2"/>
                    </a:solidFill>
                  </a:rPr>
                  <a:t>What distribution did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accent2"/>
                    </a:solidFill>
                  </a:rPr>
                  <a:t> come from? Could it have come from a DGP with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accent2"/>
                    </a:solidFill>
                  </a:rPr>
                  <a:t> = 0?</a:t>
                </a: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A6613A75-0A60-F343-8F94-F8221708F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95" y="3802254"/>
                <a:ext cx="7569844" cy="1690582"/>
              </a:xfrm>
              <a:prstGeom prst="rect">
                <a:avLst/>
              </a:prstGeom>
              <a:blipFill>
                <a:blip r:embed="rId7"/>
                <a:stretch>
                  <a:fillRect l="-2345" t="-7407" r="-335" b="-5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EF60572B-9943-DB47-B1F0-7741A8C5DD99}"/>
              </a:ext>
            </a:extLst>
          </p:cNvPr>
          <p:cNvSpPr txBox="1">
            <a:spLocks/>
          </p:cNvSpPr>
          <p:nvPr/>
        </p:nvSpPr>
        <p:spPr>
          <a:xfrm>
            <a:off x="3075455" y="5181713"/>
            <a:ext cx="5066072" cy="120502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Draw a picture to represent this question.</a:t>
            </a:r>
          </a:p>
        </p:txBody>
      </p:sp>
    </p:spTree>
    <p:extLst>
      <p:ext uri="{BB962C8B-B14F-4D97-AF65-F5344CB8AC3E}">
        <p14:creationId xmlns:p14="http://schemas.microsoft.com/office/powerpoint/2010/main" val="1002704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80ACB-3CF5-4543-BCE4-BE1644E96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Picture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44880A38-DD22-7848-B4F5-AEC1E15061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7544" y="1690689"/>
                <a:ext cx="2986420" cy="3660833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>
                    <a:solidFill>
                      <a:schemeClr val="accent2"/>
                    </a:solidFill>
                  </a:rPr>
                  <a:t>What distribution did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accent2"/>
                    </a:solidFill>
                  </a:rPr>
                  <a:t> come from? Could it have come from a DGP with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accent2"/>
                    </a:solidFill>
                  </a:rPr>
                  <a:t> = 0?</a:t>
                </a:r>
              </a:p>
              <a:p>
                <a:r>
                  <a:rPr lang="en-US" sz="3600" dirty="0">
                    <a:solidFill>
                      <a:schemeClr val="accent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44880A38-DD22-7848-B4F5-AEC1E1506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544" y="1690689"/>
                <a:ext cx="2986420" cy="3660833"/>
              </a:xfrm>
              <a:prstGeom prst="rect">
                <a:avLst/>
              </a:prstGeom>
              <a:blipFill>
                <a:blip r:embed="rId3"/>
                <a:stretch>
                  <a:fillRect l="-6383" t="-3806" r="-8511" b="-3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40C7C29-4270-884D-8DFD-A5D310C93E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65" t="10724" r="15659" b="9070"/>
          <a:stretch/>
        </p:blipFill>
        <p:spPr>
          <a:xfrm rot="5400000">
            <a:off x="743935" y="1766790"/>
            <a:ext cx="4277634" cy="412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632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D75F122-391C-0E4C-BE97-580E65767B3D}"/>
              </a:ext>
            </a:extLst>
          </p:cNvPr>
          <p:cNvSpPr/>
          <p:nvPr/>
        </p:nvSpPr>
        <p:spPr>
          <a:xfrm>
            <a:off x="628650" y="5532437"/>
            <a:ext cx="405671" cy="463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580ACB-3CF5-4543-BCE4-BE1644E96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My Picture with Sampling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44880A38-DD22-7848-B4F5-AEC1E15061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94669" y="1435509"/>
                <a:ext cx="2986420" cy="3660833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>
                    <a:solidFill>
                      <a:schemeClr val="accent2"/>
                    </a:solidFill>
                  </a:rPr>
                  <a:t>What distribution did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accent2"/>
                    </a:solidFill>
                  </a:rPr>
                  <a:t> come from? Could it have come from a DGP with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accent2"/>
                    </a:solidFill>
                  </a:rPr>
                  <a:t> = 0?</a:t>
                </a:r>
              </a:p>
              <a:p>
                <a:r>
                  <a:rPr lang="en-US" sz="3600" dirty="0">
                    <a:solidFill>
                      <a:schemeClr val="accent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44880A38-DD22-7848-B4F5-AEC1E1506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669" y="1435509"/>
                <a:ext cx="2986420" cy="3660833"/>
              </a:xfrm>
              <a:prstGeom prst="rect">
                <a:avLst/>
              </a:prstGeom>
              <a:blipFill>
                <a:blip r:embed="rId3"/>
                <a:stretch>
                  <a:fillRect l="-5932" t="-3806" r="-8475" b="-3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C21CE9F-CA52-3146-B532-58F3DC78A1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10" t="11137" r="17622" b="10310"/>
          <a:stretch/>
        </p:blipFill>
        <p:spPr>
          <a:xfrm rot="5400000">
            <a:off x="814774" y="1398241"/>
            <a:ext cx="4050895" cy="4040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BB75E331-0111-184D-9CF6-B65D7ED171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5532437"/>
                <a:ext cx="8494086" cy="981821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200" dirty="0">
                    <a:solidFill>
                      <a:schemeClr val="bg1"/>
                    </a:solidFill>
                  </a:rPr>
                  <a:t>If</a:t>
                </a:r>
                <a:r>
                  <a:rPr lang="en-US" sz="3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accent1"/>
                    </a:solidFill>
                  </a:rPr>
                  <a:t> = 0, what is the probability that our sample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accent1"/>
                    </a:solidFill>
                  </a:rPr>
                  <a:t> could have occurred by chance? </a:t>
                </a:r>
              </a:p>
              <a:p>
                <a:r>
                  <a:rPr lang="en-US" sz="3200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BB75E331-0111-184D-9CF6-B65D7ED17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532437"/>
                <a:ext cx="8494086" cy="981821"/>
              </a:xfrm>
              <a:prstGeom prst="rect">
                <a:avLst/>
              </a:prstGeom>
              <a:blipFill>
                <a:blip r:embed="rId5"/>
                <a:stretch>
                  <a:fillRect l="-1794" t="-12821" r="-1345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863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063C81-B239-A545-858E-067943527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We have a number of ways to model sampling distributions: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A894D4-ADA4-CE49-8D9D-D8E2401A0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R: </a:t>
            </a:r>
          </a:p>
          <a:p>
            <a:pPr lvl="1"/>
            <a:r>
              <a:rPr lang="en-US" dirty="0"/>
              <a:t>Simulation (</a:t>
            </a:r>
            <a:r>
              <a:rPr lang="en-US" dirty="0" err="1"/>
              <a:t>rnorm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Randomization (shuffle)</a:t>
            </a:r>
          </a:p>
          <a:p>
            <a:pPr lvl="1"/>
            <a:r>
              <a:rPr lang="en-US" dirty="0"/>
              <a:t>Bootstrapping (resample)</a:t>
            </a:r>
          </a:p>
          <a:p>
            <a:r>
              <a:rPr lang="en-US" dirty="0"/>
              <a:t>Mathematical models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79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E24AE-2A9B-BD4F-AA08-6A335DD9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a Sampling Distribution of b1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5BC4C2-698D-4F44-98C6-376381035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4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D75F122-391C-0E4C-BE97-580E65767B3D}"/>
              </a:ext>
            </a:extLst>
          </p:cNvPr>
          <p:cNvSpPr/>
          <p:nvPr/>
        </p:nvSpPr>
        <p:spPr>
          <a:xfrm>
            <a:off x="628650" y="3883520"/>
            <a:ext cx="405671" cy="463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580ACB-3CF5-4543-BCE4-BE1644E96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 new 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44880A38-DD22-7848-B4F5-AEC1E15061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1690689"/>
                <a:ext cx="7446571" cy="2357002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>
                    <a:solidFill>
                      <a:schemeClr val="accent2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accent2"/>
                    </a:solidFill>
                  </a:rPr>
                  <a:t>=100, </a:t>
                </a:r>
                <a14:m>
                  <m:oMath xmlns:m="http://schemas.openxmlformats.org/officeDocument/2006/math">
                    <m:r>
                      <a:rPr lang="en-US" sz="36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3600" dirty="0">
                    <a:solidFill>
                      <a:schemeClr val="accent2"/>
                    </a:solidFill>
                  </a:rPr>
                  <a:t>=15,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accent2"/>
                    </a:solidFill>
                  </a:rPr>
                  <a:t> = 0, what is the probability of randomly choosing 2 groups of n=5 each and getting a </a:t>
                </a:r>
                <a:r>
                  <a:rPr lang="en-US" sz="3600" i="1" dirty="0">
                    <a:solidFill>
                      <a:schemeClr val="accent2"/>
                    </a:solidFill>
                  </a:rPr>
                  <a:t>difference</a:t>
                </a:r>
                <a:r>
                  <a:rPr lang="en-US" sz="3600" dirty="0">
                    <a:solidFill>
                      <a:schemeClr val="accent2"/>
                    </a:solidFill>
                  </a:rPr>
                  <a:t> of greater than 5?</a:t>
                </a:r>
              </a:p>
              <a:p>
                <a:r>
                  <a:rPr lang="en-US" sz="3600" dirty="0">
                    <a:solidFill>
                      <a:schemeClr val="accent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44880A38-DD22-7848-B4F5-AEC1E1506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90689"/>
                <a:ext cx="7446571" cy="2357002"/>
              </a:xfrm>
              <a:prstGeom prst="rect">
                <a:avLst/>
              </a:prstGeom>
              <a:blipFill>
                <a:blip r:embed="rId3"/>
                <a:stretch>
                  <a:fillRect l="-2385" t="-5882" r="-2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BB75E331-0111-184D-9CF6-B65D7ED171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3883520"/>
                <a:ext cx="8494086" cy="981821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200" dirty="0">
                    <a:solidFill>
                      <a:schemeClr val="bg1"/>
                    </a:solidFill>
                  </a:rPr>
                  <a:t>If</a:t>
                </a:r>
                <a:r>
                  <a:rPr lang="en-US" sz="3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accent1"/>
                    </a:solidFill>
                  </a:rPr>
                  <a:t> = 0, what is the probability that our sample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accent1"/>
                    </a:solidFill>
                  </a:rPr>
                  <a:t> could have occurred by chance? </a:t>
                </a:r>
              </a:p>
              <a:p>
                <a:r>
                  <a:rPr lang="en-US" sz="3200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BB75E331-0111-184D-9CF6-B65D7ED17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883520"/>
                <a:ext cx="8494086" cy="981821"/>
              </a:xfrm>
              <a:prstGeom prst="rect">
                <a:avLst/>
              </a:prstGeom>
              <a:blipFill>
                <a:blip r:embed="rId4"/>
                <a:stretch>
                  <a:fillRect l="-1794" t="-12821" r="-1345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D0BE16A2-1E01-8946-B2AC-80A6F353EBB4}"/>
              </a:ext>
            </a:extLst>
          </p:cNvPr>
          <p:cNvSpPr txBox="1">
            <a:spLocks/>
          </p:cNvSpPr>
          <p:nvPr/>
        </p:nvSpPr>
        <p:spPr>
          <a:xfrm>
            <a:off x="628650" y="486534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Draw a Picture to Represent this Question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DB150B-8C93-4946-9F20-71F9368D9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8662" y="5077272"/>
            <a:ext cx="9017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4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07F86B2-52D4-DE47-AB7F-194C080900E4}"/>
                  </a:ext>
                </a:extLst>
              </p:cNvPr>
              <p:cNvSpPr txBox="1"/>
              <p:nvPr/>
            </p:nvSpPr>
            <p:spPr>
              <a:xfrm>
                <a:off x="3124200" y="2259869"/>
                <a:ext cx="445506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07F86B2-52D4-DE47-AB7F-194C08090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2259869"/>
                <a:ext cx="4455066" cy="707886"/>
              </a:xfrm>
              <a:prstGeom prst="rect">
                <a:avLst/>
              </a:prstGeom>
              <a:blipFill>
                <a:blip r:embed="rId3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B55768-BD13-0146-9540-72037236494A}"/>
                  </a:ext>
                </a:extLst>
              </p:cNvPr>
              <p:cNvSpPr txBox="1"/>
              <p:nvPr/>
            </p:nvSpPr>
            <p:spPr>
              <a:xfrm>
                <a:off x="3151490" y="3381204"/>
                <a:ext cx="288547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B55768-BD13-0146-9540-720372364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490" y="3381204"/>
                <a:ext cx="2885470" cy="707886"/>
              </a:xfrm>
              <a:prstGeom prst="rect">
                <a:avLst/>
              </a:prstGeom>
              <a:blipFill>
                <a:blip r:embed="rId4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F75EFBFD-7514-0647-8727-DF6D804AAE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4390132"/>
                <a:ext cx="7804150" cy="1707761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600" i="1" dirty="0">
                    <a:solidFill>
                      <a:schemeClr val="accent1"/>
                    </a:solidFill>
                  </a:rPr>
                  <a:t>Question: </a:t>
                </a:r>
                <a:r>
                  <a:rPr lang="en-US" sz="3600" dirty="0">
                    <a:solidFill>
                      <a:schemeClr val="accent1"/>
                    </a:solidFill>
                  </a:rPr>
                  <a:t>What are the chances that our sample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accent1"/>
                    </a:solidFill>
                  </a:rPr>
                  <a:t>could have come from a DGP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accent1"/>
                    </a:solidFill>
                  </a:rPr>
                  <a:t>= 0?</a:t>
                </a: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F75EFBFD-7514-0647-8727-DF6D804AA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390132"/>
                <a:ext cx="7804150" cy="1707761"/>
              </a:xfrm>
              <a:prstGeom prst="rect">
                <a:avLst/>
              </a:prstGeom>
              <a:blipFill>
                <a:blip r:embed="rId5"/>
                <a:stretch>
                  <a:fillRect l="-2276" t="-8148" b="-5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>
            <a:extLst>
              <a:ext uri="{FF2B5EF4-FFF2-40B4-BE49-F238E27FC236}">
                <a16:creationId xmlns:a16="http://schemas.microsoft.com/office/drawing/2014/main" id="{51A6C7DA-3AD5-6148-8C07-8BDCF205D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Casting the Question as Model Comparison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9EEBD18-0E63-984B-9E24-D0B5F36299A9}"/>
              </a:ext>
            </a:extLst>
          </p:cNvPr>
          <p:cNvSpPr txBox="1">
            <a:spLocks/>
          </p:cNvSpPr>
          <p:nvPr/>
        </p:nvSpPr>
        <p:spPr>
          <a:xfrm>
            <a:off x="946150" y="1899944"/>
            <a:ext cx="3157840" cy="60208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Two-group model: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937811E-A417-A54A-9C30-2E9DFCB103C4}"/>
              </a:ext>
            </a:extLst>
          </p:cNvPr>
          <p:cNvSpPr txBox="1">
            <a:spLocks/>
          </p:cNvSpPr>
          <p:nvPr/>
        </p:nvSpPr>
        <p:spPr>
          <a:xfrm>
            <a:off x="946150" y="3080162"/>
            <a:ext cx="2649840" cy="60208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Empty model: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5BB2BD-365A-DC45-A9D7-2400D3C758A4}"/>
              </a:ext>
            </a:extLst>
          </p:cNvPr>
          <p:cNvSpPr txBox="1"/>
          <p:nvPr/>
        </p:nvSpPr>
        <p:spPr>
          <a:xfrm>
            <a:off x="6574421" y="3225472"/>
            <a:ext cx="365806" cy="461665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94381D-72AB-BB46-B08F-16A728B6235A}"/>
              </a:ext>
            </a:extLst>
          </p:cNvPr>
          <p:cNvCxnSpPr>
            <a:stCxn id="2" idx="1"/>
          </p:cNvCxnSpPr>
          <p:nvPr/>
        </p:nvCxnSpPr>
        <p:spPr>
          <a:xfrm flipH="1" flipV="1">
            <a:off x="5636871" y="2847373"/>
            <a:ext cx="937550" cy="608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118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77DAEE8-B689-2E40-A73A-024BB2FC2E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37" t="13278" r="18033" b="7450"/>
          <a:stretch/>
        </p:blipFill>
        <p:spPr>
          <a:xfrm rot="5400000">
            <a:off x="642510" y="1609844"/>
            <a:ext cx="4185455" cy="40773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580ACB-3CF5-4543-BCE4-BE1644E96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My Picture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44880A38-DD22-7848-B4F5-AEC1E15061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20572" y="1435858"/>
                <a:ext cx="2983980" cy="2851331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>
                    <a:solidFill>
                      <a:schemeClr val="accent2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=100,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=15,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= 0, what is the probability of randomly choosing 2 groups of n=5 each and getting a difference of greater than 5?</a:t>
                </a:r>
              </a:p>
              <a:p>
                <a:r>
                  <a:rPr lang="en-US" sz="2400" dirty="0">
                    <a:solidFill>
                      <a:schemeClr val="accent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44880A38-DD22-7848-B4F5-AEC1E1506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0572" y="1435858"/>
                <a:ext cx="2983980" cy="2851331"/>
              </a:xfrm>
              <a:prstGeom prst="rect">
                <a:avLst/>
              </a:prstGeom>
              <a:blipFill>
                <a:blip r:embed="rId4"/>
                <a:stretch>
                  <a:fillRect l="-2966" t="-2655" r="-5085" b="-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DBC637D1-9B09-2441-AC56-BB01961C3490}"/>
              </a:ext>
            </a:extLst>
          </p:cNvPr>
          <p:cNvSpPr txBox="1">
            <a:spLocks/>
          </p:cNvSpPr>
          <p:nvPr/>
        </p:nvSpPr>
        <p:spPr>
          <a:xfrm>
            <a:off x="5320572" y="4178910"/>
            <a:ext cx="2983980" cy="176149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1"/>
                </a:solidFill>
              </a:rPr>
              <a:t>To answer this question we need to simulate this sampling distribution.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04DBA5C3-BDC0-7849-8EDC-D74A56373D70}"/>
              </a:ext>
            </a:extLst>
          </p:cNvPr>
          <p:cNvSpPr/>
          <p:nvPr/>
        </p:nvSpPr>
        <p:spPr>
          <a:xfrm rot="1213773">
            <a:off x="3990433" y="4208632"/>
            <a:ext cx="1280101" cy="517784"/>
          </a:xfrm>
          <a:prstGeom prst="leftArrow">
            <a:avLst>
              <a:gd name="adj1" fmla="val 35338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782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FBD541-7B76-264A-BE4E-CE1A9038A1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306"/>
          <a:stretch/>
        </p:blipFill>
        <p:spPr>
          <a:xfrm>
            <a:off x="628650" y="2942602"/>
            <a:ext cx="7418054" cy="48639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76F5B06-B355-BB46-9D6D-2FBA05DB6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code do?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5B8B043-B25E-B94E-AACA-D79A4623CF3F}"/>
              </a:ext>
            </a:extLst>
          </p:cNvPr>
          <p:cNvSpPr txBox="1">
            <a:spLocks/>
          </p:cNvSpPr>
          <p:nvPr/>
        </p:nvSpPr>
        <p:spPr>
          <a:xfrm>
            <a:off x="2120638" y="4508479"/>
            <a:ext cx="49027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Draw a picture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049868-7A44-B446-8D98-A22CA6527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665" y="4665923"/>
            <a:ext cx="9017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56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FBD541-7B76-264A-BE4E-CE1A9038A1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306"/>
          <a:stretch/>
        </p:blipFill>
        <p:spPr>
          <a:xfrm>
            <a:off x="628650" y="2942602"/>
            <a:ext cx="7418054" cy="48639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76F5B06-B355-BB46-9D6D-2FBA05DB6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code do?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5B8B043-B25E-B94E-AACA-D79A4623CF3F}"/>
              </a:ext>
            </a:extLst>
          </p:cNvPr>
          <p:cNvSpPr txBox="1">
            <a:spLocks/>
          </p:cNvSpPr>
          <p:nvPr/>
        </p:nvSpPr>
        <p:spPr>
          <a:xfrm>
            <a:off x="2870146" y="4343587"/>
            <a:ext cx="49027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If we run this code…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B4C0BD-9E2E-C04B-8221-A1B16CD98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985" y="5006368"/>
            <a:ext cx="4572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59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Sampling Distributions</a:t>
            </a:r>
            <a:br>
              <a:rPr lang="en-US" sz="5400" dirty="0"/>
            </a:br>
            <a:r>
              <a:rPr lang="en-US" sz="5400" dirty="0"/>
              <a:t>(Continued)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Psych 100A Spring 2019</a:t>
            </a:r>
          </a:p>
          <a:p>
            <a:r>
              <a:rPr lang="en-US" dirty="0"/>
              <a:t>Prof. Jim Stigler</a:t>
            </a:r>
          </a:p>
        </p:txBody>
      </p:sp>
    </p:spTree>
    <p:extLst>
      <p:ext uri="{BB962C8B-B14F-4D97-AF65-F5344CB8AC3E}">
        <p14:creationId xmlns:p14="http://schemas.microsoft.com/office/powerpoint/2010/main" val="3772362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AA5C4-20F7-3A49-BDDF-025419AF3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70486E-C924-2F48-A059-391881E99B0A}"/>
              </a:ext>
            </a:extLst>
          </p:cNvPr>
          <p:cNvSpPr txBox="1"/>
          <p:nvPr/>
        </p:nvSpPr>
        <p:spPr>
          <a:xfrm>
            <a:off x="1768839" y="3013023"/>
            <a:ext cx="52644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sample of 10 observations with a mean of 100</a:t>
            </a:r>
          </a:p>
          <a:p>
            <a:r>
              <a:rPr lang="en-US" dirty="0"/>
              <a:t>A sample of 10 observations, but can’t tell the mean</a:t>
            </a:r>
          </a:p>
          <a:p>
            <a:r>
              <a:rPr lang="en-US" dirty="0"/>
              <a:t>A normal distribution with a mean of 100</a:t>
            </a:r>
          </a:p>
          <a:p>
            <a:r>
              <a:rPr lang="en-US" dirty="0"/>
              <a:t>A normal distribution but can’t tell the mean</a:t>
            </a:r>
          </a:p>
        </p:txBody>
      </p:sp>
    </p:spTree>
    <p:extLst>
      <p:ext uri="{BB962C8B-B14F-4D97-AF65-F5344CB8AC3E}">
        <p14:creationId xmlns:p14="http://schemas.microsoft.com/office/powerpoint/2010/main" val="3954407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77994" y="2915446"/>
            <a:ext cx="7188011" cy="1386973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accent2"/>
                </a:solidFill>
              </a:rPr>
              <a:t>Simulation: </a:t>
            </a:r>
          </a:p>
          <a:p>
            <a:pPr algn="ctr"/>
            <a:r>
              <a:rPr lang="en-US" sz="4000" dirty="0">
                <a:solidFill>
                  <a:schemeClr val="accent2"/>
                </a:solidFill>
              </a:rPr>
              <a:t>Exploring the random DGP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F997C7-EF0D-8F44-8051-ACC291064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172" y="5456803"/>
            <a:ext cx="1215654" cy="9476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8CA137-5964-1144-B1FD-77D42FD9B0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3306"/>
          <a:stretch/>
        </p:blipFill>
        <p:spPr>
          <a:xfrm>
            <a:off x="977994" y="1274664"/>
            <a:ext cx="7418054" cy="48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98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77994" y="2915446"/>
            <a:ext cx="7188011" cy="1386973"/>
          </a:xfrm>
          <a:prstGeom prst="rect">
            <a:avLst/>
          </a:prstGeom>
        </p:spPr>
        <p:txBody>
          <a:bodyPr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2"/>
                </a:solidFill>
              </a:rPr>
              <a:t>If I change n from 10 to 100, what do you predict will change about the mean of the sample?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8CA137-5964-1144-B1FD-77D42FD9B0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306"/>
          <a:stretch/>
        </p:blipFill>
        <p:spPr>
          <a:xfrm>
            <a:off x="977994" y="1274664"/>
            <a:ext cx="7418054" cy="4863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BAE7FF-970F-C549-939F-185A37765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421" y="4600176"/>
            <a:ext cx="4572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65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7BF22-27CE-8646-866E-967A1FDEE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5F85DF-754D-3445-9BDF-C97CADA7CB3A}"/>
              </a:ext>
            </a:extLst>
          </p:cNvPr>
          <p:cNvSpPr txBox="1"/>
          <p:nvPr/>
        </p:nvSpPr>
        <p:spPr>
          <a:xfrm>
            <a:off x="1424065" y="3117954"/>
            <a:ext cx="68233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Should be closer to 100 on average</a:t>
            </a:r>
          </a:p>
          <a:p>
            <a:r>
              <a:rPr lang="en-US" dirty="0"/>
              <a:t>Should be further from 100 on average</a:t>
            </a:r>
          </a:p>
          <a:p>
            <a:r>
              <a:rPr lang="en-US" dirty="0"/>
              <a:t>Should not be different because it is still coming from the same DGP</a:t>
            </a:r>
          </a:p>
          <a:p>
            <a:r>
              <a:rPr lang="en-US" dirty="0"/>
              <a:t>Impossible to predict anything</a:t>
            </a:r>
          </a:p>
        </p:txBody>
      </p:sp>
    </p:spTree>
    <p:extLst>
      <p:ext uri="{BB962C8B-B14F-4D97-AF65-F5344CB8AC3E}">
        <p14:creationId xmlns:p14="http://schemas.microsoft.com/office/powerpoint/2010/main" val="140347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6F5B06-B355-BB46-9D6D-2FBA05DB6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I change to n=1000?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B4C0BD-9E2E-C04B-8221-A1B16CD98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040" y="5784399"/>
            <a:ext cx="457200" cy="482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529708-AD46-B84A-A362-3066F4D62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164" y="1303878"/>
            <a:ext cx="5467233" cy="4250243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45B8B043-B25E-B94E-AACA-D79A4623CF3F}"/>
              </a:ext>
            </a:extLst>
          </p:cNvPr>
          <p:cNvSpPr txBox="1">
            <a:spLocks/>
          </p:cNvSpPr>
          <p:nvPr/>
        </p:nvSpPr>
        <p:spPr>
          <a:xfrm>
            <a:off x="493739" y="536291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Is this a sampling distribution?</a:t>
            </a:r>
          </a:p>
          <a:p>
            <a:r>
              <a:rPr lang="en-US" dirty="0">
                <a:solidFill>
                  <a:schemeClr val="accent2"/>
                </a:solidFill>
              </a:rPr>
              <a:t>Why or why not?</a:t>
            </a:r>
          </a:p>
        </p:txBody>
      </p:sp>
    </p:spTree>
    <p:extLst>
      <p:ext uri="{BB962C8B-B14F-4D97-AF65-F5344CB8AC3E}">
        <p14:creationId xmlns:p14="http://schemas.microsoft.com/office/powerpoint/2010/main" val="3733546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CFFA7-8F5F-6446-A6DC-08902F0FD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87D382-D891-A54D-8BEE-B4CFB3DF03B9}"/>
              </a:ext>
            </a:extLst>
          </p:cNvPr>
          <p:cNvSpPr txBox="1"/>
          <p:nvPr/>
        </p:nvSpPr>
        <p:spPr>
          <a:xfrm>
            <a:off x="1948721" y="3087974"/>
            <a:ext cx="10116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  <a:p>
            <a:r>
              <a:rPr lang="en-US" dirty="0"/>
              <a:t>No</a:t>
            </a:r>
          </a:p>
          <a:p>
            <a:r>
              <a:rPr lang="en-US" dirty="0"/>
              <a:t>Not sure</a:t>
            </a:r>
          </a:p>
        </p:txBody>
      </p:sp>
    </p:spTree>
    <p:extLst>
      <p:ext uri="{BB962C8B-B14F-4D97-AF65-F5344CB8AC3E}">
        <p14:creationId xmlns:p14="http://schemas.microsoft.com/office/powerpoint/2010/main" val="3720683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/>
              <p:cNvSpPr txBox="1">
                <a:spLocks/>
              </p:cNvSpPr>
              <p:nvPr/>
            </p:nvSpPr>
            <p:spPr>
              <a:xfrm>
                <a:off x="977994" y="2915446"/>
                <a:ext cx="7188011" cy="2271151"/>
              </a:xfrm>
              <a:prstGeom prst="rect">
                <a:avLst/>
              </a:prstGeom>
            </p:spPr>
            <p:txBody>
              <a:bodyPr anchor="t">
                <a:normAutofit fontScale="77500" lnSpcReduction="2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4000" dirty="0">
                    <a:solidFill>
                      <a:schemeClr val="accent2"/>
                    </a:solidFill>
                  </a:rPr>
                  <a:t>Goal is to simulate drawing from a DGP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4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=0.</m:t>
                    </m:r>
                  </m:oMath>
                </a14:m>
                <a:r>
                  <a:rPr lang="en-US" sz="4000" dirty="0">
                    <a:solidFill>
                      <a:schemeClr val="accent2"/>
                    </a:solidFill>
                  </a:rPr>
                  <a:t> We need a grouping variable.</a:t>
                </a:r>
              </a:p>
              <a:p>
                <a:endParaRPr lang="en-US" sz="4000" dirty="0">
                  <a:solidFill>
                    <a:schemeClr val="accent2"/>
                  </a:solidFill>
                </a:endParaRPr>
              </a:p>
              <a:p>
                <a:r>
                  <a:rPr lang="en-US" sz="4000" dirty="0">
                    <a:solidFill>
                      <a:schemeClr val="accent1"/>
                    </a:solidFill>
                  </a:rPr>
                  <a:t>(What if we wanted to call it “male” and “female” instead of “a” and “b”?)</a:t>
                </a:r>
              </a:p>
            </p:txBody>
          </p:sp>
        </mc:Choice>
        <mc:Fallback xmlns="">
          <p:sp>
            <p:nvSpPr>
              <p:cNvPr id="3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994" y="2915446"/>
                <a:ext cx="7188011" cy="2271151"/>
              </a:xfrm>
              <a:prstGeom prst="rect">
                <a:avLst/>
              </a:prstGeom>
              <a:blipFill>
                <a:blip r:embed="rId3"/>
                <a:stretch>
                  <a:fillRect l="-1940" t="-8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DF997C7-EF0D-8F44-8051-ACC291064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4172" y="5467946"/>
            <a:ext cx="1215654" cy="94763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936753F-4D28-BE4A-915F-9B3BA85D6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734" y="1390054"/>
            <a:ext cx="7949161" cy="107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90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1D54B-04C8-1F49-9FE7-58558054D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958349"/>
          </a:xfrm>
        </p:spPr>
        <p:txBody>
          <a:bodyPr>
            <a:normAutofit/>
          </a:bodyPr>
          <a:lstStyle/>
          <a:p>
            <a:r>
              <a:rPr lang="en-US" sz="4000" dirty="0"/>
              <a:t>Let’s expand our code to put </a:t>
            </a:r>
            <a:r>
              <a:rPr lang="en-US" sz="4000" i="1" dirty="0"/>
              <a:t>outcome</a:t>
            </a:r>
            <a:r>
              <a:rPr lang="en-US" sz="4000" dirty="0"/>
              <a:t> and </a:t>
            </a:r>
            <a:r>
              <a:rPr lang="en-US" sz="4000" i="1" dirty="0"/>
              <a:t>group</a:t>
            </a:r>
            <a:r>
              <a:rPr lang="en-US" sz="4000" dirty="0"/>
              <a:t> as two variables in a data frame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E6FDF9-8D3B-FA41-AC95-92EF8CDD6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51" y="2538726"/>
            <a:ext cx="8429897" cy="2235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78F6E8-D699-CC45-9B40-071889EC0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4369" y="5198123"/>
            <a:ext cx="1215654" cy="94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614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307777" y="2585663"/>
            <a:ext cx="7188011" cy="227115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2"/>
                </a:solidFill>
              </a:rPr>
              <a:t>What’s missing if we want to construct a sampling distribution?</a:t>
            </a:r>
          </a:p>
        </p:txBody>
      </p:sp>
    </p:spTree>
    <p:extLst>
      <p:ext uri="{BB962C8B-B14F-4D97-AF65-F5344CB8AC3E}">
        <p14:creationId xmlns:p14="http://schemas.microsoft.com/office/powerpoint/2010/main" val="1629397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6F5B06-B355-BB46-9D6D-2FBA05DB6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line of code to get b1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5104C9-E826-3B44-9B58-F2862F60C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948" y="2649990"/>
            <a:ext cx="6296104" cy="15580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BBFB72-A94C-F848-AC0D-30BF352A2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4173" y="4933334"/>
            <a:ext cx="1215654" cy="94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159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Week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sampling distributions?</a:t>
            </a:r>
          </a:p>
          <a:p>
            <a:r>
              <a:rPr lang="en-US" dirty="0"/>
              <a:t>Why do we need them?</a:t>
            </a:r>
          </a:p>
          <a:p>
            <a:r>
              <a:rPr lang="en-US" dirty="0"/>
              <a:t>How do do we make them?</a:t>
            </a:r>
          </a:p>
          <a:p>
            <a:r>
              <a:rPr lang="en-US" dirty="0"/>
              <a:t>How do we use them?</a:t>
            </a:r>
          </a:p>
        </p:txBody>
      </p:sp>
    </p:spTree>
    <p:extLst>
      <p:ext uri="{BB962C8B-B14F-4D97-AF65-F5344CB8AC3E}">
        <p14:creationId xmlns:p14="http://schemas.microsoft.com/office/powerpoint/2010/main" val="4083482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6F5B06-B355-BB46-9D6D-2FBA05DB6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a Sampling Distribution of b1s…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11EF18-8823-D74E-A439-91B0EFAB7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01" y="2182668"/>
            <a:ext cx="6506997" cy="23408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E08682-26D1-6A4B-9905-F8CBC58CB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4172" y="4817364"/>
            <a:ext cx="1215654" cy="94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768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08565" y="750759"/>
            <a:ext cx="7188011" cy="96350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accent2"/>
                </a:solidFill>
              </a:rPr>
              <a:t>Look at head() of SDoB1.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F997C7-EF0D-8F44-8051-ACC291064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725" y="5319363"/>
            <a:ext cx="1215654" cy="94763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2D5B39D-8B1E-4C4A-A46E-7D6A5A734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94" y="1714260"/>
            <a:ext cx="3983117" cy="34294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D69C2F-260C-2346-A754-A732192C46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776" y="4592431"/>
            <a:ext cx="457200" cy="4826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0FF5B4C-3BEE-334A-8A24-50F63CC1F66C}"/>
              </a:ext>
            </a:extLst>
          </p:cNvPr>
          <p:cNvSpPr txBox="1">
            <a:spLocks/>
          </p:cNvSpPr>
          <p:nvPr/>
        </p:nvSpPr>
        <p:spPr>
          <a:xfrm>
            <a:off x="5413947" y="1714260"/>
            <a:ext cx="2752058" cy="3153149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/>
                </a:solidFill>
              </a:rPr>
              <a:t>What does each of these numbers represent?</a:t>
            </a:r>
          </a:p>
        </p:txBody>
      </p:sp>
    </p:spTree>
    <p:extLst>
      <p:ext uri="{BB962C8B-B14F-4D97-AF65-F5344CB8AC3E}">
        <p14:creationId xmlns:p14="http://schemas.microsoft.com/office/powerpoint/2010/main" val="3249512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4D156-28D8-C04A-8C0F-F9DFE2FCD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490C66-1A90-6945-8273-D50AE88DD939}"/>
              </a:ext>
            </a:extLst>
          </p:cNvPr>
          <p:cNvSpPr txBox="1"/>
          <p:nvPr/>
        </p:nvSpPr>
        <p:spPr>
          <a:xfrm>
            <a:off x="2428407" y="3192905"/>
            <a:ext cx="85949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data point drawn from the DGP</a:t>
            </a:r>
          </a:p>
          <a:p>
            <a:r>
              <a:rPr lang="en-US" dirty="0"/>
              <a:t>The mean of one sample of n=10 drawn from the DGP</a:t>
            </a:r>
          </a:p>
          <a:p>
            <a:r>
              <a:rPr lang="en-US" dirty="0"/>
              <a:t>The group difference between group a and b for a sample of n=10 drawn from the DGP</a:t>
            </a:r>
          </a:p>
          <a:p>
            <a:r>
              <a:rPr lang="en-US" dirty="0"/>
              <a:t>The mean of the sampling distribution of b1</a:t>
            </a:r>
          </a:p>
        </p:txBody>
      </p:sp>
    </p:spTree>
    <p:extLst>
      <p:ext uri="{BB962C8B-B14F-4D97-AF65-F5344CB8AC3E}">
        <p14:creationId xmlns:p14="http://schemas.microsoft.com/office/powerpoint/2010/main" val="42148809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26BD4-5809-E546-83B1-498AE6153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distribution of b1: What is “count” the count of?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D2017C-53EF-E44B-8E99-C272CB952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41" y="1586408"/>
            <a:ext cx="6922077" cy="42436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84A94E-9620-5C4F-977A-105B422A5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382" y="5861447"/>
            <a:ext cx="457200" cy="4826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A5B211A-7FAA-4543-A361-5D89BDBDD724}"/>
              </a:ext>
            </a:extLst>
          </p:cNvPr>
          <p:cNvSpPr txBox="1">
            <a:spLocks/>
          </p:cNvSpPr>
          <p:nvPr/>
        </p:nvSpPr>
        <p:spPr>
          <a:xfrm>
            <a:off x="1202648" y="5830093"/>
            <a:ext cx="7188011" cy="102790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accent2"/>
                </a:solidFill>
              </a:rPr>
              <a:t>Why do you think this distribution is centered at 0?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821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50673-33B0-564C-8313-44DC27C7DA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E3BC2D-BC2D-2F47-BEFF-0361C08CA8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discourses/I3FvmINAvLtyWGkAayMt0">
            <a:extLst>
              <a:ext uri="{FF2B5EF4-FFF2-40B4-BE49-F238E27FC236}">
                <a16:creationId xmlns:a16="http://schemas.microsoft.com/office/drawing/2014/main" id="{724BDFBA-E609-454F-BB3B-9677954BCD5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606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E24AE-2A9B-BD4F-AA08-6A335DD9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 think with “If…”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5BC4C2-698D-4F44-98C6-376381035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2768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77DAEE8-B689-2E40-A73A-024BB2FC2E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37" t="13278" r="18033" b="7450"/>
          <a:stretch/>
        </p:blipFill>
        <p:spPr>
          <a:xfrm rot="5400000">
            <a:off x="642510" y="1609844"/>
            <a:ext cx="4185455" cy="40773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580ACB-3CF5-4543-BCE4-BE1644E96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Remember our 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44880A38-DD22-7848-B4F5-AEC1E15061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20572" y="1435858"/>
                <a:ext cx="2983980" cy="2851331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>
                    <a:solidFill>
                      <a:schemeClr val="accent2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=100,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=15,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= 0, what is the probability of randomly choosing 2 groups of n=5 each and getting a difference of greater than 5?</a:t>
                </a:r>
              </a:p>
              <a:p>
                <a:r>
                  <a:rPr lang="en-US" sz="2400" dirty="0">
                    <a:solidFill>
                      <a:schemeClr val="accent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44880A38-DD22-7848-B4F5-AEC1E1506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0572" y="1435858"/>
                <a:ext cx="2983980" cy="2851331"/>
              </a:xfrm>
              <a:prstGeom prst="rect">
                <a:avLst/>
              </a:prstGeom>
              <a:blipFill>
                <a:blip r:embed="rId4"/>
                <a:stretch>
                  <a:fillRect l="-2966" t="-2655" r="-5085" b="-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DBC637D1-9B09-2441-AC56-BB01961C3490}"/>
              </a:ext>
            </a:extLst>
          </p:cNvPr>
          <p:cNvSpPr txBox="1">
            <a:spLocks/>
          </p:cNvSpPr>
          <p:nvPr/>
        </p:nvSpPr>
        <p:spPr>
          <a:xfrm>
            <a:off x="5320572" y="4178910"/>
            <a:ext cx="2983980" cy="176149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1"/>
                </a:solidFill>
              </a:rPr>
              <a:t>To answer this question we need to use the sampling distribution we just simulated.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04DBA5C3-BDC0-7849-8EDC-D74A56373D70}"/>
              </a:ext>
            </a:extLst>
          </p:cNvPr>
          <p:cNvSpPr/>
          <p:nvPr/>
        </p:nvSpPr>
        <p:spPr>
          <a:xfrm rot="1213773">
            <a:off x="3990433" y="4208632"/>
            <a:ext cx="1280101" cy="517784"/>
          </a:xfrm>
          <a:prstGeom prst="leftArrow">
            <a:avLst>
              <a:gd name="adj1" fmla="val 35338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1135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8759817-A76E-CB42-B9C7-491850308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365" y="3016252"/>
            <a:ext cx="6114635" cy="37842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580ACB-3CF5-4543-BCE4-BE1644E96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We use a sampling distribution to answer this 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44880A38-DD22-7848-B4F5-AEC1E15061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1690689"/>
                <a:ext cx="7446571" cy="1112472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>
                    <a:solidFill>
                      <a:schemeClr val="accent2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=100,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=15,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= 0, what is the probability of randomly choosing 2 groups of n=5 each and getting a </a:t>
                </a:r>
                <a:r>
                  <a:rPr lang="en-US" sz="2400" i="1" dirty="0">
                    <a:solidFill>
                      <a:schemeClr val="accent2"/>
                    </a:solidFill>
                  </a:rPr>
                  <a:t>difference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 of greater than 5?</a:t>
                </a:r>
              </a:p>
              <a:p>
                <a:r>
                  <a:rPr lang="en-US" sz="2400" dirty="0">
                    <a:solidFill>
                      <a:schemeClr val="accent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44880A38-DD22-7848-B4F5-AEC1E1506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90689"/>
                <a:ext cx="7446571" cy="1112472"/>
              </a:xfrm>
              <a:prstGeom prst="rect">
                <a:avLst/>
              </a:prstGeom>
              <a:blipFill>
                <a:blip r:embed="rId4"/>
                <a:stretch>
                  <a:fillRect l="-1363" t="-6742" r="-511" b="-8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F5A4CAB-D934-7544-837B-B6363FB0D07B}"/>
              </a:ext>
            </a:extLst>
          </p:cNvPr>
          <p:cNvCxnSpPr>
            <a:cxnSpLocks/>
          </p:cNvCxnSpPr>
          <p:nvPr/>
        </p:nvCxnSpPr>
        <p:spPr>
          <a:xfrm>
            <a:off x="6954758" y="3316055"/>
            <a:ext cx="0" cy="2908092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9">
            <a:extLst>
              <a:ext uri="{FF2B5EF4-FFF2-40B4-BE49-F238E27FC236}">
                <a16:creationId xmlns:a16="http://schemas.microsoft.com/office/drawing/2014/main" id="{136EC02C-D8EE-1943-B122-EF88DABB64A1}"/>
              </a:ext>
            </a:extLst>
          </p:cNvPr>
          <p:cNvSpPr/>
          <p:nvPr/>
        </p:nvSpPr>
        <p:spPr>
          <a:xfrm>
            <a:off x="7029710" y="4304875"/>
            <a:ext cx="1558977" cy="1874301"/>
          </a:xfrm>
          <a:custGeom>
            <a:avLst/>
            <a:gdLst>
              <a:gd name="connsiteX0" fmla="*/ 0 w 1558977"/>
              <a:gd name="connsiteY0" fmla="*/ 531 h 1874301"/>
              <a:gd name="connsiteX1" fmla="*/ 164892 w 1558977"/>
              <a:gd name="connsiteY1" fmla="*/ 45501 h 1874301"/>
              <a:gd name="connsiteX2" fmla="*/ 179882 w 1558977"/>
              <a:gd name="connsiteY2" fmla="*/ 150432 h 1874301"/>
              <a:gd name="connsiteX3" fmla="*/ 419724 w 1558977"/>
              <a:gd name="connsiteY3" fmla="*/ 165423 h 1874301"/>
              <a:gd name="connsiteX4" fmla="*/ 434715 w 1558977"/>
              <a:gd name="connsiteY4" fmla="*/ 210393 h 1874301"/>
              <a:gd name="connsiteX5" fmla="*/ 404734 w 1558977"/>
              <a:gd name="connsiteY5" fmla="*/ 525186 h 1874301"/>
              <a:gd name="connsiteX6" fmla="*/ 419724 w 1558977"/>
              <a:gd name="connsiteY6" fmla="*/ 615127 h 1874301"/>
              <a:gd name="connsiteX7" fmla="*/ 434715 w 1558977"/>
              <a:gd name="connsiteY7" fmla="*/ 660098 h 1874301"/>
              <a:gd name="connsiteX8" fmla="*/ 479685 w 1558977"/>
              <a:gd name="connsiteY8" fmla="*/ 675088 h 1874301"/>
              <a:gd name="connsiteX9" fmla="*/ 524655 w 1558977"/>
              <a:gd name="connsiteY9" fmla="*/ 705068 h 1874301"/>
              <a:gd name="connsiteX10" fmla="*/ 614596 w 1558977"/>
              <a:gd name="connsiteY10" fmla="*/ 735049 h 1874301"/>
              <a:gd name="connsiteX11" fmla="*/ 674557 w 1558977"/>
              <a:gd name="connsiteY11" fmla="*/ 854970 h 1874301"/>
              <a:gd name="connsiteX12" fmla="*/ 689547 w 1558977"/>
              <a:gd name="connsiteY12" fmla="*/ 899941 h 1874301"/>
              <a:gd name="connsiteX13" fmla="*/ 704537 w 1558977"/>
              <a:gd name="connsiteY13" fmla="*/ 944911 h 1874301"/>
              <a:gd name="connsiteX14" fmla="*/ 689547 w 1558977"/>
              <a:gd name="connsiteY14" fmla="*/ 989882 h 1874301"/>
              <a:gd name="connsiteX15" fmla="*/ 659567 w 1558977"/>
              <a:gd name="connsiteY15" fmla="*/ 959901 h 1874301"/>
              <a:gd name="connsiteX16" fmla="*/ 674557 w 1558977"/>
              <a:gd name="connsiteY16" fmla="*/ 1214734 h 1874301"/>
              <a:gd name="connsiteX17" fmla="*/ 719528 w 1558977"/>
              <a:gd name="connsiteY17" fmla="*/ 1229724 h 1874301"/>
              <a:gd name="connsiteX18" fmla="*/ 794478 w 1558977"/>
              <a:gd name="connsiteY18" fmla="*/ 1244714 h 1874301"/>
              <a:gd name="connsiteX19" fmla="*/ 854439 w 1558977"/>
              <a:gd name="connsiteY19" fmla="*/ 1259705 h 1874301"/>
              <a:gd name="connsiteX20" fmla="*/ 899410 w 1558977"/>
              <a:gd name="connsiteY20" fmla="*/ 1289685 h 1874301"/>
              <a:gd name="connsiteX21" fmla="*/ 914400 w 1558977"/>
              <a:gd name="connsiteY21" fmla="*/ 1364636 h 1874301"/>
              <a:gd name="connsiteX22" fmla="*/ 989351 w 1558977"/>
              <a:gd name="connsiteY22" fmla="*/ 1349646 h 1874301"/>
              <a:gd name="connsiteX23" fmla="*/ 1034321 w 1558977"/>
              <a:gd name="connsiteY23" fmla="*/ 1454577 h 1874301"/>
              <a:gd name="connsiteX24" fmla="*/ 1064301 w 1558977"/>
              <a:gd name="connsiteY24" fmla="*/ 1544518 h 1874301"/>
              <a:gd name="connsiteX25" fmla="*/ 1214203 w 1558977"/>
              <a:gd name="connsiteY25" fmla="*/ 1559508 h 1874301"/>
              <a:gd name="connsiteX26" fmla="*/ 1319134 w 1558977"/>
              <a:gd name="connsiteY26" fmla="*/ 1664439 h 1874301"/>
              <a:gd name="connsiteX27" fmla="*/ 1364105 w 1558977"/>
              <a:gd name="connsiteY27" fmla="*/ 1679429 h 1874301"/>
              <a:gd name="connsiteX28" fmla="*/ 1424065 w 1558977"/>
              <a:gd name="connsiteY28" fmla="*/ 1769370 h 1874301"/>
              <a:gd name="connsiteX29" fmla="*/ 1439055 w 1558977"/>
              <a:gd name="connsiteY29" fmla="*/ 1814341 h 1874301"/>
              <a:gd name="connsiteX30" fmla="*/ 1484026 w 1558977"/>
              <a:gd name="connsiteY30" fmla="*/ 1829331 h 1874301"/>
              <a:gd name="connsiteX31" fmla="*/ 1558977 w 1558977"/>
              <a:gd name="connsiteY31" fmla="*/ 1874301 h 1874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558977" h="1874301">
                <a:moveTo>
                  <a:pt x="0" y="531"/>
                </a:moveTo>
                <a:cubicBezTo>
                  <a:pt x="11590" y="1819"/>
                  <a:pt x="145823" y="-11706"/>
                  <a:pt x="164892" y="45501"/>
                </a:cubicBezTo>
                <a:cubicBezTo>
                  <a:pt x="176065" y="79020"/>
                  <a:pt x="147913" y="135388"/>
                  <a:pt x="179882" y="150432"/>
                </a:cubicBezTo>
                <a:cubicBezTo>
                  <a:pt x="252361" y="184540"/>
                  <a:pt x="339777" y="160426"/>
                  <a:pt x="419724" y="165423"/>
                </a:cubicBezTo>
                <a:cubicBezTo>
                  <a:pt x="424721" y="180413"/>
                  <a:pt x="434715" y="194592"/>
                  <a:pt x="434715" y="210393"/>
                </a:cubicBezTo>
                <a:cubicBezTo>
                  <a:pt x="434715" y="420989"/>
                  <a:pt x="436439" y="398365"/>
                  <a:pt x="404734" y="525186"/>
                </a:cubicBezTo>
                <a:cubicBezTo>
                  <a:pt x="409731" y="555166"/>
                  <a:pt x="413131" y="585457"/>
                  <a:pt x="419724" y="615127"/>
                </a:cubicBezTo>
                <a:cubicBezTo>
                  <a:pt x="423152" y="630552"/>
                  <a:pt x="423542" y="648925"/>
                  <a:pt x="434715" y="660098"/>
                </a:cubicBezTo>
                <a:cubicBezTo>
                  <a:pt x="445888" y="671271"/>
                  <a:pt x="465552" y="668022"/>
                  <a:pt x="479685" y="675088"/>
                </a:cubicBezTo>
                <a:cubicBezTo>
                  <a:pt x="495799" y="683145"/>
                  <a:pt x="508192" y="697751"/>
                  <a:pt x="524655" y="705068"/>
                </a:cubicBezTo>
                <a:cubicBezTo>
                  <a:pt x="553533" y="717903"/>
                  <a:pt x="614596" y="735049"/>
                  <a:pt x="614596" y="735049"/>
                </a:cubicBezTo>
                <a:cubicBezTo>
                  <a:pt x="666923" y="787375"/>
                  <a:pt x="640108" y="751621"/>
                  <a:pt x="674557" y="854970"/>
                </a:cubicBezTo>
                <a:lnTo>
                  <a:pt x="689547" y="899941"/>
                </a:lnTo>
                <a:lnTo>
                  <a:pt x="704537" y="944911"/>
                </a:lnTo>
                <a:cubicBezTo>
                  <a:pt x="699540" y="959901"/>
                  <a:pt x="704537" y="984885"/>
                  <a:pt x="689547" y="989882"/>
                </a:cubicBezTo>
                <a:cubicBezTo>
                  <a:pt x="676139" y="994351"/>
                  <a:pt x="660507" y="945799"/>
                  <a:pt x="659567" y="959901"/>
                </a:cubicBezTo>
                <a:cubicBezTo>
                  <a:pt x="653907" y="1044804"/>
                  <a:pt x="656098" y="1131669"/>
                  <a:pt x="674557" y="1214734"/>
                </a:cubicBezTo>
                <a:cubicBezTo>
                  <a:pt x="677985" y="1230159"/>
                  <a:pt x="704199" y="1225892"/>
                  <a:pt x="719528" y="1229724"/>
                </a:cubicBezTo>
                <a:cubicBezTo>
                  <a:pt x="744245" y="1235903"/>
                  <a:pt x="769607" y="1239187"/>
                  <a:pt x="794478" y="1244714"/>
                </a:cubicBezTo>
                <a:cubicBezTo>
                  <a:pt x="814590" y="1249183"/>
                  <a:pt x="834452" y="1254708"/>
                  <a:pt x="854439" y="1259705"/>
                </a:cubicBezTo>
                <a:cubicBezTo>
                  <a:pt x="869429" y="1269698"/>
                  <a:pt x="890472" y="1274043"/>
                  <a:pt x="899410" y="1289685"/>
                </a:cubicBezTo>
                <a:cubicBezTo>
                  <a:pt x="912051" y="1311806"/>
                  <a:pt x="893201" y="1350503"/>
                  <a:pt x="914400" y="1364636"/>
                </a:cubicBezTo>
                <a:cubicBezTo>
                  <a:pt x="935599" y="1378769"/>
                  <a:pt x="964367" y="1354643"/>
                  <a:pt x="989351" y="1349646"/>
                </a:cubicBezTo>
                <a:cubicBezTo>
                  <a:pt x="1036915" y="1420992"/>
                  <a:pt x="1007922" y="1366578"/>
                  <a:pt x="1034321" y="1454577"/>
                </a:cubicBezTo>
                <a:cubicBezTo>
                  <a:pt x="1043402" y="1484846"/>
                  <a:pt x="1032856" y="1541374"/>
                  <a:pt x="1064301" y="1544518"/>
                </a:cubicBezTo>
                <a:lnTo>
                  <a:pt x="1214203" y="1559508"/>
                </a:lnTo>
                <a:cubicBezTo>
                  <a:pt x="1254629" y="1680787"/>
                  <a:pt x="1211269" y="1637473"/>
                  <a:pt x="1319134" y="1664439"/>
                </a:cubicBezTo>
                <a:cubicBezTo>
                  <a:pt x="1334463" y="1668271"/>
                  <a:pt x="1349115" y="1674432"/>
                  <a:pt x="1364105" y="1679429"/>
                </a:cubicBezTo>
                <a:cubicBezTo>
                  <a:pt x="1384092" y="1709409"/>
                  <a:pt x="1412671" y="1735187"/>
                  <a:pt x="1424065" y="1769370"/>
                </a:cubicBezTo>
                <a:cubicBezTo>
                  <a:pt x="1429062" y="1784360"/>
                  <a:pt x="1427882" y="1803168"/>
                  <a:pt x="1439055" y="1814341"/>
                </a:cubicBezTo>
                <a:cubicBezTo>
                  <a:pt x="1450228" y="1825514"/>
                  <a:pt x="1469036" y="1824334"/>
                  <a:pt x="1484026" y="1829331"/>
                </a:cubicBezTo>
                <a:cubicBezTo>
                  <a:pt x="1538293" y="1865509"/>
                  <a:pt x="1512882" y="1851254"/>
                  <a:pt x="1558977" y="1874301"/>
                </a:cubicBezTo>
              </a:path>
            </a:pathLst>
          </a:cu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19EFF1-A75F-D446-A999-2C16577C75D0}"/>
              </a:ext>
            </a:extLst>
          </p:cNvPr>
          <p:cNvSpPr txBox="1"/>
          <p:nvPr/>
        </p:nvSpPr>
        <p:spPr>
          <a:xfrm>
            <a:off x="7766169" y="4385148"/>
            <a:ext cx="947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 = ?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DA3334-46BC-CD46-865F-F00509AEB66C}"/>
              </a:ext>
            </a:extLst>
          </p:cNvPr>
          <p:cNvCxnSpPr>
            <a:cxnSpLocks/>
          </p:cNvCxnSpPr>
          <p:nvPr/>
        </p:nvCxnSpPr>
        <p:spPr>
          <a:xfrm flipH="1">
            <a:off x="7391415" y="4770101"/>
            <a:ext cx="470249" cy="5146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5B3B27B5-F90C-7342-99D6-32EE86E5B2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937" t="13278" r="18033" b="7450"/>
          <a:stretch/>
        </p:blipFill>
        <p:spPr>
          <a:xfrm rot="5400000">
            <a:off x="585521" y="3059381"/>
            <a:ext cx="3338837" cy="3252579"/>
          </a:xfrm>
          <a:prstGeom prst="rect">
            <a:avLst/>
          </a:prstGeom>
        </p:spPr>
      </p:pic>
      <p:sp>
        <p:nvSpPr>
          <p:cNvPr id="18" name="Left-Right Arrow 17">
            <a:extLst>
              <a:ext uri="{FF2B5EF4-FFF2-40B4-BE49-F238E27FC236}">
                <a16:creationId xmlns:a16="http://schemas.microsoft.com/office/drawing/2014/main" id="{8738555D-5DD0-394A-88CD-B9CCBB7790C4}"/>
              </a:ext>
            </a:extLst>
          </p:cNvPr>
          <p:cNvSpPr/>
          <p:nvPr/>
        </p:nvSpPr>
        <p:spPr>
          <a:xfrm>
            <a:off x="3805395" y="4495324"/>
            <a:ext cx="1170455" cy="38069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3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8759817-A76E-CB42-B9C7-491850308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33" y="2825647"/>
            <a:ext cx="6114635" cy="37842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580ACB-3CF5-4543-BCE4-BE1644E96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We use a sampling distribution to answer this 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44880A38-DD22-7848-B4F5-AEC1E15061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1690689"/>
                <a:ext cx="7446571" cy="1112472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>
                    <a:solidFill>
                      <a:schemeClr val="accent2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=100,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=15,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2"/>
                    </a:solidFill>
                  </a:rPr>
                  <a:t> = 0, what is the probability of randomly choosing 2 groups of n=5 each and getting a </a:t>
                </a:r>
                <a:r>
                  <a:rPr lang="en-US" sz="2400" i="1" dirty="0">
                    <a:solidFill>
                      <a:schemeClr val="accent2"/>
                    </a:solidFill>
                  </a:rPr>
                  <a:t>difference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 of greater than 5?</a:t>
                </a:r>
              </a:p>
              <a:p>
                <a:r>
                  <a:rPr lang="en-US" sz="2400" dirty="0">
                    <a:solidFill>
                      <a:schemeClr val="accent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44880A38-DD22-7848-B4F5-AEC1E1506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90689"/>
                <a:ext cx="7446571" cy="1112472"/>
              </a:xfrm>
              <a:prstGeom prst="rect">
                <a:avLst/>
              </a:prstGeom>
              <a:blipFill>
                <a:blip r:embed="rId4"/>
                <a:stretch>
                  <a:fillRect l="-1363" t="-6742" r="-511" b="-8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F5A4CAB-D934-7544-837B-B6363FB0D07B}"/>
              </a:ext>
            </a:extLst>
          </p:cNvPr>
          <p:cNvCxnSpPr>
            <a:cxnSpLocks/>
          </p:cNvCxnSpPr>
          <p:nvPr/>
        </p:nvCxnSpPr>
        <p:spPr>
          <a:xfrm>
            <a:off x="4076648" y="3125450"/>
            <a:ext cx="0" cy="2908092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9">
            <a:extLst>
              <a:ext uri="{FF2B5EF4-FFF2-40B4-BE49-F238E27FC236}">
                <a16:creationId xmlns:a16="http://schemas.microsoft.com/office/drawing/2014/main" id="{136EC02C-D8EE-1943-B122-EF88DABB64A1}"/>
              </a:ext>
            </a:extLst>
          </p:cNvPr>
          <p:cNvSpPr/>
          <p:nvPr/>
        </p:nvSpPr>
        <p:spPr>
          <a:xfrm>
            <a:off x="4151600" y="4114270"/>
            <a:ext cx="1558977" cy="1874301"/>
          </a:xfrm>
          <a:custGeom>
            <a:avLst/>
            <a:gdLst>
              <a:gd name="connsiteX0" fmla="*/ 0 w 1558977"/>
              <a:gd name="connsiteY0" fmla="*/ 531 h 1874301"/>
              <a:gd name="connsiteX1" fmla="*/ 164892 w 1558977"/>
              <a:gd name="connsiteY1" fmla="*/ 45501 h 1874301"/>
              <a:gd name="connsiteX2" fmla="*/ 179882 w 1558977"/>
              <a:gd name="connsiteY2" fmla="*/ 150432 h 1874301"/>
              <a:gd name="connsiteX3" fmla="*/ 419724 w 1558977"/>
              <a:gd name="connsiteY3" fmla="*/ 165423 h 1874301"/>
              <a:gd name="connsiteX4" fmla="*/ 434715 w 1558977"/>
              <a:gd name="connsiteY4" fmla="*/ 210393 h 1874301"/>
              <a:gd name="connsiteX5" fmla="*/ 404734 w 1558977"/>
              <a:gd name="connsiteY5" fmla="*/ 525186 h 1874301"/>
              <a:gd name="connsiteX6" fmla="*/ 419724 w 1558977"/>
              <a:gd name="connsiteY6" fmla="*/ 615127 h 1874301"/>
              <a:gd name="connsiteX7" fmla="*/ 434715 w 1558977"/>
              <a:gd name="connsiteY7" fmla="*/ 660098 h 1874301"/>
              <a:gd name="connsiteX8" fmla="*/ 479685 w 1558977"/>
              <a:gd name="connsiteY8" fmla="*/ 675088 h 1874301"/>
              <a:gd name="connsiteX9" fmla="*/ 524655 w 1558977"/>
              <a:gd name="connsiteY9" fmla="*/ 705068 h 1874301"/>
              <a:gd name="connsiteX10" fmla="*/ 614596 w 1558977"/>
              <a:gd name="connsiteY10" fmla="*/ 735049 h 1874301"/>
              <a:gd name="connsiteX11" fmla="*/ 674557 w 1558977"/>
              <a:gd name="connsiteY11" fmla="*/ 854970 h 1874301"/>
              <a:gd name="connsiteX12" fmla="*/ 689547 w 1558977"/>
              <a:gd name="connsiteY12" fmla="*/ 899941 h 1874301"/>
              <a:gd name="connsiteX13" fmla="*/ 704537 w 1558977"/>
              <a:gd name="connsiteY13" fmla="*/ 944911 h 1874301"/>
              <a:gd name="connsiteX14" fmla="*/ 689547 w 1558977"/>
              <a:gd name="connsiteY14" fmla="*/ 989882 h 1874301"/>
              <a:gd name="connsiteX15" fmla="*/ 659567 w 1558977"/>
              <a:gd name="connsiteY15" fmla="*/ 959901 h 1874301"/>
              <a:gd name="connsiteX16" fmla="*/ 674557 w 1558977"/>
              <a:gd name="connsiteY16" fmla="*/ 1214734 h 1874301"/>
              <a:gd name="connsiteX17" fmla="*/ 719528 w 1558977"/>
              <a:gd name="connsiteY17" fmla="*/ 1229724 h 1874301"/>
              <a:gd name="connsiteX18" fmla="*/ 794478 w 1558977"/>
              <a:gd name="connsiteY18" fmla="*/ 1244714 h 1874301"/>
              <a:gd name="connsiteX19" fmla="*/ 854439 w 1558977"/>
              <a:gd name="connsiteY19" fmla="*/ 1259705 h 1874301"/>
              <a:gd name="connsiteX20" fmla="*/ 899410 w 1558977"/>
              <a:gd name="connsiteY20" fmla="*/ 1289685 h 1874301"/>
              <a:gd name="connsiteX21" fmla="*/ 914400 w 1558977"/>
              <a:gd name="connsiteY21" fmla="*/ 1364636 h 1874301"/>
              <a:gd name="connsiteX22" fmla="*/ 989351 w 1558977"/>
              <a:gd name="connsiteY22" fmla="*/ 1349646 h 1874301"/>
              <a:gd name="connsiteX23" fmla="*/ 1034321 w 1558977"/>
              <a:gd name="connsiteY23" fmla="*/ 1454577 h 1874301"/>
              <a:gd name="connsiteX24" fmla="*/ 1064301 w 1558977"/>
              <a:gd name="connsiteY24" fmla="*/ 1544518 h 1874301"/>
              <a:gd name="connsiteX25" fmla="*/ 1214203 w 1558977"/>
              <a:gd name="connsiteY25" fmla="*/ 1559508 h 1874301"/>
              <a:gd name="connsiteX26" fmla="*/ 1319134 w 1558977"/>
              <a:gd name="connsiteY26" fmla="*/ 1664439 h 1874301"/>
              <a:gd name="connsiteX27" fmla="*/ 1364105 w 1558977"/>
              <a:gd name="connsiteY27" fmla="*/ 1679429 h 1874301"/>
              <a:gd name="connsiteX28" fmla="*/ 1424065 w 1558977"/>
              <a:gd name="connsiteY28" fmla="*/ 1769370 h 1874301"/>
              <a:gd name="connsiteX29" fmla="*/ 1439055 w 1558977"/>
              <a:gd name="connsiteY29" fmla="*/ 1814341 h 1874301"/>
              <a:gd name="connsiteX30" fmla="*/ 1484026 w 1558977"/>
              <a:gd name="connsiteY30" fmla="*/ 1829331 h 1874301"/>
              <a:gd name="connsiteX31" fmla="*/ 1558977 w 1558977"/>
              <a:gd name="connsiteY31" fmla="*/ 1874301 h 1874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558977" h="1874301">
                <a:moveTo>
                  <a:pt x="0" y="531"/>
                </a:moveTo>
                <a:cubicBezTo>
                  <a:pt x="11590" y="1819"/>
                  <a:pt x="145823" y="-11706"/>
                  <a:pt x="164892" y="45501"/>
                </a:cubicBezTo>
                <a:cubicBezTo>
                  <a:pt x="176065" y="79020"/>
                  <a:pt x="147913" y="135388"/>
                  <a:pt x="179882" y="150432"/>
                </a:cubicBezTo>
                <a:cubicBezTo>
                  <a:pt x="252361" y="184540"/>
                  <a:pt x="339777" y="160426"/>
                  <a:pt x="419724" y="165423"/>
                </a:cubicBezTo>
                <a:cubicBezTo>
                  <a:pt x="424721" y="180413"/>
                  <a:pt x="434715" y="194592"/>
                  <a:pt x="434715" y="210393"/>
                </a:cubicBezTo>
                <a:cubicBezTo>
                  <a:pt x="434715" y="420989"/>
                  <a:pt x="436439" y="398365"/>
                  <a:pt x="404734" y="525186"/>
                </a:cubicBezTo>
                <a:cubicBezTo>
                  <a:pt x="409731" y="555166"/>
                  <a:pt x="413131" y="585457"/>
                  <a:pt x="419724" y="615127"/>
                </a:cubicBezTo>
                <a:cubicBezTo>
                  <a:pt x="423152" y="630552"/>
                  <a:pt x="423542" y="648925"/>
                  <a:pt x="434715" y="660098"/>
                </a:cubicBezTo>
                <a:cubicBezTo>
                  <a:pt x="445888" y="671271"/>
                  <a:pt x="465552" y="668022"/>
                  <a:pt x="479685" y="675088"/>
                </a:cubicBezTo>
                <a:cubicBezTo>
                  <a:pt x="495799" y="683145"/>
                  <a:pt x="508192" y="697751"/>
                  <a:pt x="524655" y="705068"/>
                </a:cubicBezTo>
                <a:cubicBezTo>
                  <a:pt x="553533" y="717903"/>
                  <a:pt x="614596" y="735049"/>
                  <a:pt x="614596" y="735049"/>
                </a:cubicBezTo>
                <a:cubicBezTo>
                  <a:pt x="666923" y="787375"/>
                  <a:pt x="640108" y="751621"/>
                  <a:pt x="674557" y="854970"/>
                </a:cubicBezTo>
                <a:lnTo>
                  <a:pt x="689547" y="899941"/>
                </a:lnTo>
                <a:lnTo>
                  <a:pt x="704537" y="944911"/>
                </a:lnTo>
                <a:cubicBezTo>
                  <a:pt x="699540" y="959901"/>
                  <a:pt x="704537" y="984885"/>
                  <a:pt x="689547" y="989882"/>
                </a:cubicBezTo>
                <a:cubicBezTo>
                  <a:pt x="676139" y="994351"/>
                  <a:pt x="660507" y="945799"/>
                  <a:pt x="659567" y="959901"/>
                </a:cubicBezTo>
                <a:cubicBezTo>
                  <a:pt x="653907" y="1044804"/>
                  <a:pt x="656098" y="1131669"/>
                  <a:pt x="674557" y="1214734"/>
                </a:cubicBezTo>
                <a:cubicBezTo>
                  <a:pt x="677985" y="1230159"/>
                  <a:pt x="704199" y="1225892"/>
                  <a:pt x="719528" y="1229724"/>
                </a:cubicBezTo>
                <a:cubicBezTo>
                  <a:pt x="744245" y="1235903"/>
                  <a:pt x="769607" y="1239187"/>
                  <a:pt x="794478" y="1244714"/>
                </a:cubicBezTo>
                <a:cubicBezTo>
                  <a:pt x="814590" y="1249183"/>
                  <a:pt x="834452" y="1254708"/>
                  <a:pt x="854439" y="1259705"/>
                </a:cubicBezTo>
                <a:cubicBezTo>
                  <a:pt x="869429" y="1269698"/>
                  <a:pt x="890472" y="1274043"/>
                  <a:pt x="899410" y="1289685"/>
                </a:cubicBezTo>
                <a:cubicBezTo>
                  <a:pt x="912051" y="1311806"/>
                  <a:pt x="893201" y="1350503"/>
                  <a:pt x="914400" y="1364636"/>
                </a:cubicBezTo>
                <a:cubicBezTo>
                  <a:pt x="935599" y="1378769"/>
                  <a:pt x="964367" y="1354643"/>
                  <a:pt x="989351" y="1349646"/>
                </a:cubicBezTo>
                <a:cubicBezTo>
                  <a:pt x="1036915" y="1420992"/>
                  <a:pt x="1007922" y="1366578"/>
                  <a:pt x="1034321" y="1454577"/>
                </a:cubicBezTo>
                <a:cubicBezTo>
                  <a:pt x="1043402" y="1484846"/>
                  <a:pt x="1032856" y="1541374"/>
                  <a:pt x="1064301" y="1544518"/>
                </a:cubicBezTo>
                <a:lnTo>
                  <a:pt x="1214203" y="1559508"/>
                </a:lnTo>
                <a:cubicBezTo>
                  <a:pt x="1254629" y="1680787"/>
                  <a:pt x="1211269" y="1637473"/>
                  <a:pt x="1319134" y="1664439"/>
                </a:cubicBezTo>
                <a:cubicBezTo>
                  <a:pt x="1334463" y="1668271"/>
                  <a:pt x="1349115" y="1674432"/>
                  <a:pt x="1364105" y="1679429"/>
                </a:cubicBezTo>
                <a:cubicBezTo>
                  <a:pt x="1384092" y="1709409"/>
                  <a:pt x="1412671" y="1735187"/>
                  <a:pt x="1424065" y="1769370"/>
                </a:cubicBezTo>
                <a:cubicBezTo>
                  <a:pt x="1429062" y="1784360"/>
                  <a:pt x="1427882" y="1803168"/>
                  <a:pt x="1439055" y="1814341"/>
                </a:cubicBezTo>
                <a:cubicBezTo>
                  <a:pt x="1450228" y="1825514"/>
                  <a:pt x="1469036" y="1824334"/>
                  <a:pt x="1484026" y="1829331"/>
                </a:cubicBezTo>
                <a:cubicBezTo>
                  <a:pt x="1538293" y="1865509"/>
                  <a:pt x="1512882" y="1851254"/>
                  <a:pt x="1558977" y="1874301"/>
                </a:cubicBezTo>
              </a:path>
            </a:pathLst>
          </a:cu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19EFF1-A75F-D446-A999-2C16577C75D0}"/>
              </a:ext>
            </a:extLst>
          </p:cNvPr>
          <p:cNvSpPr txBox="1"/>
          <p:nvPr/>
        </p:nvSpPr>
        <p:spPr>
          <a:xfrm>
            <a:off x="4888059" y="4194543"/>
            <a:ext cx="947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 = ?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DA3334-46BC-CD46-865F-F00509AEB66C}"/>
              </a:ext>
            </a:extLst>
          </p:cNvPr>
          <p:cNvCxnSpPr>
            <a:cxnSpLocks/>
          </p:cNvCxnSpPr>
          <p:nvPr/>
        </p:nvCxnSpPr>
        <p:spPr>
          <a:xfrm flipH="1">
            <a:off x="4513305" y="4579496"/>
            <a:ext cx="470249" cy="5146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1C665E5-28B4-8E47-BD17-6466647063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1173" y="4757598"/>
            <a:ext cx="670454" cy="5226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2C6F95-1A8C-E44F-B711-64162C3786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5356" y="4340740"/>
            <a:ext cx="20701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4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07F86B2-52D4-DE47-AB7F-194C080900E4}"/>
                  </a:ext>
                </a:extLst>
              </p:cNvPr>
              <p:cNvSpPr txBox="1"/>
              <p:nvPr/>
            </p:nvSpPr>
            <p:spPr>
              <a:xfrm>
                <a:off x="3124200" y="2259869"/>
                <a:ext cx="445506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07F86B2-52D4-DE47-AB7F-194C08090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2259869"/>
                <a:ext cx="4455066" cy="707886"/>
              </a:xfrm>
              <a:prstGeom prst="rect">
                <a:avLst/>
              </a:prstGeom>
              <a:blipFill>
                <a:blip r:embed="rId3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B55768-BD13-0146-9540-72037236494A}"/>
                  </a:ext>
                </a:extLst>
              </p:cNvPr>
              <p:cNvSpPr txBox="1"/>
              <p:nvPr/>
            </p:nvSpPr>
            <p:spPr>
              <a:xfrm>
                <a:off x="3151490" y="3381204"/>
                <a:ext cx="288547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B55768-BD13-0146-9540-720372364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490" y="3381204"/>
                <a:ext cx="2885470" cy="707886"/>
              </a:xfrm>
              <a:prstGeom prst="rect">
                <a:avLst/>
              </a:prstGeom>
              <a:blipFill>
                <a:blip r:embed="rId4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F75EFBFD-7514-0647-8727-DF6D804AAE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4390132"/>
                <a:ext cx="7804150" cy="1707761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600" i="1" dirty="0">
                    <a:solidFill>
                      <a:schemeClr val="accent1"/>
                    </a:solidFill>
                  </a:rPr>
                  <a:t>Question: </a:t>
                </a:r>
                <a:r>
                  <a:rPr lang="en-US" sz="3600" dirty="0">
                    <a:solidFill>
                      <a:schemeClr val="accent1"/>
                    </a:solidFill>
                  </a:rPr>
                  <a:t>What are the chances that our sample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accent1"/>
                    </a:solidFill>
                  </a:rPr>
                  <a:t>could have come from a DGP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accent1"/>
                    </a:solidFill>
                  </a:rPr>
                  <a:t>= 0?</a:t>
                </a: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F75EFBFD-7514-0647-8727-DF6D804AA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390132"/>
                <a:ext cx="7804150" cy="1707761"/>
              </a:xfrm>
              <a:prstGeom prst="rect">
                <a:avLst/>
              </a:prstGeom>
              <a:blipFill>
                <a:blip r:embed="rId5"/>
                <a:stretch>
                  <a:fillRect l="-2276" t="-8148" b="-5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>
            <a:extLst>
              <a:ext uri="{FF2B5EF4-FFF2-40B4-BE49-F238E27FC236}">
                <a16:creationId xmlns:a16="http://schemas.microsoft.com/office/drawing/2014/main" id="{51A6C7DA-3AD5-6148-8C07-8BDCF205D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Casting the Question as Model Comparison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9EEBD18-0E63-984B-9E24-D0B5F36299A9}"/>
              </a:ext>
            </a:extLst>
          </p:cNvPr>
          <p:cNvSpPr txBox="1">
            <a:spLocks/>
          </p:cNvSpPr>
          <p:nvPr/>
        </p:nvSpPr>
        <p:spPr>
          <a:xfrm>
            <a:off x="946150" y="1899944"/>
            <a:ext cx="3157840" cy="60208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Two-group model: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937811E-A417-A54A-9C30-2E9DFCB103C4}"/>
              </a:ext>
            </a:extLst>
          </p:cNvPr>
          <p:cNvSpPr txBox="1">
            <a:spLocks/>
          </p:cNvSpPr>
          <p:nvPr/>
        </p:nvSpPr>
        <p:spPr>
          <a:xfrm>
            <a:off x="946150" y="3080162"/>
            <a:ext cx="2649840" cy="60208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Empty model: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5BB2BD-365A-DC45-A9D7-2400D3C758A4}"/>
              </a:ext>
            </a:extLst>
          </p:cNvPr>
          <p:cNvSpPr txBox="1"/>
          <p:nvPr/>
        </p:nvSpPr>
        <p:spPr>
          <a:xfrm>
            <a:off x="6574421" y="3225472"/>
            <a:ext cx="365806" cy="461665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94381D-72AB-BB46-B08F-16A728B6235A}"/>
              </a:ext>
            </a:extLst>
          </p:cNvPr>
          <p:cNvCxnSpPr>
            <a:stCxn id="2" idx="1"/>
          </p:cNvCxnSpPr>
          <p:nvPr/>
        </p:nvCxnSpPr>
        <p:spPr>
          <a:xfrm flipH="1" flipV="1">
            <a:off x="5636871" y="2847373"/>
            <a:ext cx="937550" cy="608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189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1F093-DBA8-1F49-AA5B-6C7A691E2B7B}"/>
              </a:ext>
            </a:extLst>
          </p:cNvPr>
          <p:cNvSpPr txBox="1">
            <a:spLocks/>
          </p:cNvSpPr>
          <p:nvPr/>
        </p:nvSpPr>
        <p:spPr>
          <a:xfrm>
            <a:off x="1516283" y="2823545"/>
            <a:ext cx="7257327" cy="16905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i="1" dirty="0">
                <a:solidFill>
                  <a:schemeClr val="accent2"/>
                </a:solidFill>
              </a:rPr>
              <a:t>A sampling distribution </a:t>
            </a:r>
            <a:r>
              <a:rPr lang="en-US" sz="3600" dirty="0">
                <a:solidFill>
                  <a:schemeClr val="accent2"/>
                </a:solidFill>
              </a:rPr>
              <a:t>is a distribution of sample statistics,</a:t>
            </a:r>
          </a:p>
          <a:p>
            <a:r>
              <a:rPr lang="en-US" sz="3600" dirty="0">
                <a:solidFill>
                  <a:schemeClr val="accent2"/>
                </a:solidFill>
              </a:rPr>
              <a:t>or estimates.</a:t>
            </a:r>
          </a:p>
        </p:txBody>
      </p:sp>
    </p:spTree>
    <p:extLst>
      <p:ext uri="{BB962C8B-B14F-4D97-AF65-F5344CB8AC3E}">
        <p14:creationId xmlns:p14="http://schemas.microsoft.com/office/powerpoint/2010/main" val="29413520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9DD83-B5A9-074F-8A2B-80E46284E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“</a:t>
            </a:r>
            <a:r>
              <a:rPr lang="en-US" i="1" dirty="0"/>
              <a:t>what </a:t>
            </a:r>
            <a:r>
              <a:rPr lang="en-US" i="1" dirty="0" err="1"/>
              <a:t>if</a:t>
            </a:r>
            <a:r>
              <a:rPr lang="en-US" dirty="0" err="1"/>
              <a:t>”s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1AAEC7-1CA3-684A-9EFD-C261682071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4071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E0BAE-9804-BC45-BDF3-57200F996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probability be affected by…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56721-AFCD-BC46-990F-00AF9EE93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Increasing sample size</a:t>
            </a:r>
          </a:p>
          <a:p>
            <a:r>
              <a:rPr lang="en-US" dirty="0"/>
              <a:t>Increasing DGP mean from 100 to 120</a:t>
            </a:r>
          </a:p>
          <a:p>
            <a:r>
              <a:rPr lang="en-US" dirty="0"/>
              <a:t>Changing DGP SD to 10 from 15</a:t>
            </a:r>
          </a:p>
          <a:p>
            <a:r>
              <a:rPr lang="en-US" dirty="0"/>
              <a:t>Etc.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8965ADF-4645-CA4B-A8BA-E6E3B1815957}"/>
              </a:ext>
            </a:extLst>
          </p:cNvPr>
          <p:cNvSpPr txBox="1">
            <a:spLocks/>
          </p:cNvSpPr>
          <p:nvPr/>
        </p:nvSpPr>
        <p:spPr>
          <a:xfrm>
            <a:off x="977994" y="4001294"/>
            <a:ext cx="7188011" cy="192700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2"/>
                </a:solidFill>
              </a:rPr>
              <a:t>Draw what you think will happen. Then run the code to find out.</a:t>
            </a:r>
            <a:endParaRPr lang="en-US" sz="4000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6F5128-FA95-594F-A9B1-355CAD4A9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383" y="5161532"/>
            <a:ext cx="9017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941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Distribution Triad: What Distribution do Estimates Come From?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AF5A8D4-B6B4-CB41-9831-931B94957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832" y="1690689"/>
            <a:ext cx="5622335" cy="3245884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0FDF67AD-BE4A-BB45-8581-67B54D6EDD07}"/>
              </a:ext>
            </a:extLst>
          </p:cNvPr>
          <p:cNvSpPr txBox="1">
            <a:spLocks/>
          </p:cNvSpPr>
          <p:nvPr/>
        </p:nvSpPr>
        <p:spPr>
          <a:xfrm>
            <a:off x="711200" y="5257247"/>
            <a:ext cx="7804150" cy="123562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/>
                </a:solidFill>
              </a:rPr>
              <a:t>A </a:t>
            </a:r>
            <a:r>
              <a:rPr lang="en-US" sz="3200" i="1" dirty="0">
                <a:solidFill>
                  <a:schemeClr val="accent2"/>
                </a:solidFill>
              </a:rPr>
              <a:t>sampling distribution </a:t>
            </a:r>
            <a:r>
              <a:rPr lang="en-US" sz="3200" dirty="0">
                <a:solidFill>
                  <a:schemeClr val="accent2"/>
                </a:solidFill>
              </a:rPr>
              <a:t>is a model of the distribution of estimates.</a:t>
            </a:r>
          </a:p>
        </p:txBody>
      </p:sp>
    </p:spTree>
    <p:extLst>
      <p:ext uri="{BB962C8B-B14F-4D97-AF65-F5344CB8AC3E}">
        <p14:creationId xmlns:p14="http://schemas.microsoft.com/office/powerpoint/2010/main" val="404192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1F093-DBA8-1F49-AA5B-6C7A691E2B7B}"/>
              </a:ext>
            </a:extLst>
          </p:cNvPr>
          <p:cNvSpPr txBox="1">
            <a:spLocks/>
          </p:cNvSpPr>
          <p:nvPr/>
        </p:nvSpPr>
        <p:spPr>
          <a:xfrm>
            <a:off x="1018571" y="2048040"/>
            <a:ext cx="7569844" cy="338048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Any parameter estimate can be thought of as coming from a sampling distribution of all possible samples </a:t>
            </a:r>
            <a:r>
              <a:rPr lang="en-US" sz="3600" i="1" dirty="0">
                <a:solidFill>
                  <a:schemeClr val="accent2"/>
                </a:solidFill>
              </a:rPr>
              <a:t>of the same size </a:t>
            </a:r>
            <a:r>
              <a:rPr lang="en-US" sz="3600" dirty="0">
                <a:solidFill>
                  <a:schemeClr val="accent2"/>
                </a:solidFill>
              </a:rPr>
              <a:t>that could have been drawn from the same DGP.</a:t>
            </a:r>
          </a:p>
        </p:txBody>
      </p:sp>
    </p:spTree>
    <p:extLst>
      <p:ext uri="{BB962C8B-B14F-4D97-AF65-F5344CB8AC3E}">
        <p14:creationId xmlns:p14="http://schemas.microsoft.com/office/powerpoint/2010/main" val="2125932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42CE6-4B6C-E944-91A8-88304053F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We Need a Sampling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CF739-6676-5940-843A-15A07BAC29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948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1F093-DBA8-1F49-AA5B-6C7A691E2B7B}"/>
              </a:ext>
            </a:extLst>
          </p:cNvPr>
          <p:cNvSpPr txBox="1">
            <a:spLocks/>
          </p:cNvSpPr>
          <p:nvPr/>
        </p:nvSpPr>
        <p:spPr>
          <a:xfrm>
            <a:off x="1006996" y="2765672"/>
            <a:ext cx="7569844" cy="16905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i="1" dirty="0">
                <a:solidFill>
                  <a:schemeClr val="accent2"/>
                </a:solidFill>
              </a:rPr>
              <a:t>A sampling distribution </a:t>
            </a:r>
            <a:r>
              <a:rPr lang="en-US" sz="3600" dirty="0">
                <a:solidFill>
                  <a:schemeClr val="accent2"/>
                </a:solidFill>
              </a:rPr>
              <a:t>provides </a:t>
            </a:r>
          </a:p>
          <a:p>
            <a:r>
              <a:rPr lang="en-US" sz="3600" dirty="0">
                <a:solidFill>
                  <a:schemeClr val="accent2"/>
                </a:solidFill>
              </a:rPr>
              <a:t>the context for interpreting a sample statistic (parameter estimate).</a:t>
            </a:r>
          </a:p>
        </p:txBody>
      </p:sp>
    </p:spTree>
    <p:extLst>
      <p:ext uri="{BB962C8B-B14F-4D97-AF65-F5344CB8AC3E}">
        <p14:creationId xmlns:p14="http://schemas.microsoft.com/office/powerpoint/2010/main" val="1050854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29A6BB-9F9D-C042-A076-10379F527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17" y="297543"/>
            <a:ext cx="5285317" cy="32058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7020E0-6444-4F49-A2E7-3C8F2D6AB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00" y="3630138"/>
            <a:ext cx="3886200" cy="800100"/>
          </a:xfrm>
          <a:prstGeom prst="rect">
            <a:avLst/>
          </a:prstGeom>
          <a:ln>
            <a:solidFill>
              <a:schemeClr val="accent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F5BC20-C3A8-A649-B58B-B6983B3ED3D8}"/>
                  </a:ext>
                </a:extLst>
              </p:cNvPr>
              <p:cNvSpPr txBox="1"/>
              <p:nvPr/>
            </p:nvSpPr>
            <p:spPr>
              <a:xfrm>
                <a:off x="4470917" y="1221022"/>
                <a:ext cx="4455066" cy="707886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F5BC20-C3A8-A649-B58B-B6983B3ED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917" y="1221022"/>
                <a:ext cx="4455066" cy="707886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FF9925-95B6-1948-BA6E-11147D539426}"/>
                  </a:ext>
                </a:extLst>
              </p:cNvPr>
              <p:cNvSpPr txBox="1"/>
              <p:nvPr/>
            </p:nvSpPr>
            <p:spPr>
              <a:xfrm>
                <a:off x="5572730" y="2623895"/>
                <a:ext cx="2885470" cy="707886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FF9925-95B6-1948-BA6E-11147D539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730" y="2623895"/>
                <a:ext cx="2885470" cy="707886"/>
              </a:xfrm>
              <a:prstGeom prst="rect">
                <a:avLst/>
              </a:prstGeom>
              <a:blipFill>
                <a:blip r:embed="rId6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A6613A75-0A60-F343-8F94-F8221708F8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995" y="4791687"/>
                <a:ext cx="7569844" cy="1690582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600" dirty="0">
                    <a:solidFill>
                      <a:schemeClr val="accent2"/>
                    </a:solidFill>
                  </a:rPr>
                  <a:t>What distribution did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accent2"/>
                    </a:solidFill>
                  </a:rPr>
                  <a:t> come from? Could it have come from a DGP with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accent2"/>
                    </a:solidFill>
                  </a:rPr>
                  <a:t> = 0?</a:t>
                </a: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A6613A75-0A60-F343-8F94-F8221708F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95" y="4791687"/>
                <a:ext cx="7569844" cy="1690582"/>
              </a:xfrm>
              <a:prstGeom prst="rect">
                <a:avLst/>
              </a:prstGeom>
              <a:blipFill>
                <a:blip r:embed="rId7"/>
                <a:stretch>
                  <a:fillRect l="-2345" t="-8209" r="-335"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3058198"/>
      </p:ext>
    </p:extLst>
  </p:cSld>
  <p:clrMapOvr>
    <a:masterClrMapping/>
  </p:clrMapOvr>
</p:sld>
</file>

<file path=ppt/theme/theme1.xml><?xml version="1.0" encoding="utf-8"?>
<a:theme xmlns:a="http://schemas.openxmlformats.org/drawingml/2006/main" name="Jim 100A Theme">
  <a:themeElements>
    <a:clrScheme name="Custom 19">
      <a:dk1>
        <a:srgbClr val="5E5E5E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im 100A Theme" id="{B6BB269D-DDAD-FB4D-8CF2-0011F768D8A1}" vid="{8785C8FF-82C9-DF4C-9B84-B18BAAE2DF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Jim 100A Theme</Template>
  <TotalTime>75125</TotalTime>
  <Words>1199</Words>
  <Application>Microsoft Macintosh PowerPoint</Application>
  <PresentationFormat>On-screen Show (4:3)</PresentationFormat>
  <Paragraphs>176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Cambria Math</vt:lpstr>
      <vt:lpstr>Franklin Gothic Book</vt:lpstr>
      <vt:lpstr>Franklin Gothic Medium</vt:lpstr>
      <vt:lpstr>Jim 100A Theme</vt:lpstr>
      <vt:lpstr>Getting started…</vt:lpstr>
      <vt:lpstr>Sampling Distributions (Continued)</vt:lpstr>
      <vt:lpstr>This Week</vt:lpstr>
      <vt:lpstr>PowerPoint Presentation</vt:lpstr>
      <vt:lpstr>Distribution Triad: What Distribution do Estimates Come From?</vt:lpstr>
      <vt:lpstr>PowerPoint Presentation</vt:lpstr>
      <vt:lpstr>Why We Need a Sampling Distribution</vt:lpstr>
      <vt:lpstr>PowerPoint Presentation</vt:lpstr>
      <vt:lpstr>PowerPoint Presentation</vt:lpstr>
      <vt:lpstr>PowerPoint Presentation</vt:lpstr>
      <vt:lpstr>My Picture</vt:lpstr>
      <vt:lpstr>My Picture with Sampling Distribution</vt:lpstr>
      <vt:lpstr>We have a number of ways to model sampling distributions:</vt:lpstr>
      <vt:lpstr>Simulating a Sampling Distribution of b1</vt:lpstr>
      <vt:lpstr>A new question</vt:lpstr>
      <vt:lpstr>Casting the Question as Model Comparison</vt:lpstr>
      <vt:lpstr>My Picture</vt:lpstr>
      <vt:lpstr>What does this code do?</vt:lpstr>
      <vt:lpstr>What does this code do?</vt:lpstr>
      <vt:lpstr>PowerPoint Presentation</vt:lpstr>
      <vt:lpstr>PowerPoint Presentation</vt:lpstr>
      <vt:lpstr>PowerPoint Presentation</vt:lpstr>
      <vt:lpstr>PowerPoint Presentation</vt:lpstr>
      <vt:lpstr>What if I change to n=1000?</vt:lpstr>
      <vt:lpstr>PowerPoint Presentation</vt:lpstr>
      <vt:lpstr>PowerPoint Presentation</vt:lpstr>
      <vt:lpstr>Let’s expand our code to put outcome and group as two variables in a data frame</vt:lpstr>
      <vt:lpstr>PowerPoint Presentation</vt:lpstr>
      <vt:lpstr>Add a line of code to get b1</vt:lpstr>
      <vt:lpstr>Constructing a Sampling Distribution of b1s…</vt:lpstr>
      <vt:lpstr>PowerPoint Presentation</vt:lpstr>
      <vt:lpstr>PowerPoint Presentation</vt:lpstr>
      <vt:lpstr>Sampling distribution of b1: What is “count” the count of?</vt:lpstr>
      <vt:lpstr>PowerPoint Presentation</vt:lpstr>
      <vt:lpstr>Learning to think with “If…”</vt:lpstr>
      <vt:lpstr>Remember our question</vt:lpstr>
      <vt:lpstr>We use a sampling distribution to answer this question</vt:lpstr>
      <vt:lpstr>We use a sampling distribution to answer this question</vt:lpstr>
      <vt:lpstr>Casting the Question as Model Comparison</vt:lpstr>
      <vt:lpstr>Some more “what if”s</vt:lpstr>
      <vt:lpstr>How would probability be affected by…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Day</dc:title>
  <dc:creator>Microsoft Office User</dc:creator>
  <cp:lastModifiedBy>James Stigler</cp:lastModifiedBy>
  <cp:revision>1257</cp:revision>
  <cp:lastPrinted>2019-05-16T15:33:16Z</cp:lastPrinted>
  <dcterms:created xsi:type="dcterms:W3CDTF">2017-01-01T20:50:07Z</dcterms:created>
  <dcterms:modified xsi:type="dcterms:W3CDTF">2019-07-24T01:54:24Z</dcterms:modified>
</cp:coreProperties>
</file>